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610"/>
  </p:normalViewPr>
  <p:slideViewPr>
    <p:cSldViewPr snapToGrid="0" snapToObjects="1">
      <p:cViewPr varScale="1">
        <p:scale>
          <a:sx n="157" d="100"/>
          <a:sy n="157" d="100"/>
        </p:scale>
        <p:origin x="320"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1163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PAGE — Fill in: Programme Name, one-line description, client name, your name and company, and the date. Keep it clean and confident.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CONTEXT — This is where you show you understand their world. Do not write about yourself here. Use words and phrases the client actually used in your conversation. If you haven't had a proper discovery conversation, you cannot complete this slide — and that means you're not ready to send a proposal.</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GAP — Name the problem clearly and specifically. This is the most important slide in the proposal. If the client reads nothing else, they should see themselves here. The 'cost of not acting' row is non-negotiable — always include it.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APPROACH (Overview) — Keep this high level. The next slide goes into session detail. This slide should answer: what is it, who is it for, and why does it work.</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PROGRAMME STRUCTURE — List every session by name. Mark it as 1:1 or Group. Add a one-line description of what happens. Add or remove rows to match your actual programme. State the total time commitment clearly at the bottom.</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OUTCOMES — Three levels: participant, team/manager, and organisation. If you can only fill in one level, keep working. The client needs to see how this ripples through their organisation, not just what one person experiences.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TRACK RECORD — Replace the placeholder stats with real numbers from your engagements. If you don't have hard numbers yet, describe the type of result achieved. Always add a sentence explaining how this prior experience has been adapted specifically for this client.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INVESTMENT — Present pricing as a business decision. If you have tiered options, show them. Always fill in the payment terms. The disclaimer at the bottom is important — it keeps the conversation open rather than presenting this as a take-it-or-leave-it figure.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STEPS — Never leave this vague. Each step should have a clear owner and ideally a timeframe. You're not asking permission — you're assuming progress and laying out what that looks like.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 Keep it warm and confident. One sentence of invitation, then your contact details. Don't oversell here — the proposal has done the work.</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F4E"/>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922A"/>
          </a:solidFill>
          <a:ln w="12700">
            <a:solidFill>
              <a:srgbClr val="C9922A"/>
            </a:solidFill>
            <a:prstDash val="solid"/>
          </a:ln>
        </p:spPr>
      </p:sp>
      <p:sp>
        <p:nvSpPr>
          <p:cNvPr id="3" name="Text 1"/>
          <p:cNvSpPr/>
          <p:nvPr/>
        </p:nvSpPr>
        <p:spPr>
          <a:xfrm>
            <a:off x="457200" y="548640"/>
            <a:ext cx="5943600" cy="1280160"/>
          </a:xfrm>
          <a:prstGeom prst="rect">
            <a:avLst/>
          </a:prstGeom>
          <a:noFill/>
          <a:ln/>
        </p:spPr>
        <p:txBody>
          <a:bodyPr wrap="square" rtlCol="0" anchor="ctr"/>
          <a:lstStyle/>
          <a:p>
            <a:pPr marL="0" indent="0">
              <a:buNone/>
            </a:pPr>
            <a:r>
              <a:rPr lang="en-US" sz="5200" b="1" kern="0" spc="-100" dirty="0">
                <a:solidFill>
                  <a:srgbClr val="FFFFFF"/>
                </a:solidFill>
                <a:latin typeface="Calibri" pitchFamily="34" charset="0"/>
                <a:ea typeface="Calibri" pitchFamily="34" charset="-122"/>
                <a:cs typeface="Calibri" pitchFamily="34" charset="-120"/>
              </a:rPr>
              <a:t>[Programme Name]</a:t>
            </a:r>
            <a:endParaRPr lang="en-US" sz="5200" dirty="0"/>
          </a:p>
        </p:txBody>
      </p:sp>
      <p:sp>
        <p:nvSpPr>
          <p:cNvPr id="4" name="Text 2"/>
          <p:cNvSpPr/>
          <p:nvPr/>
        </p:nvSpPr>
        <p:spPr>
          <a:xfrm>
            <a:off x="457200" y="1920240"/>
            <a:ext cx="5943600" cy="502920"/>
          </a:xfrm>
          <a:prstGeom prst="rect">
            <a:avLst/>
          </a:prstGeom>
          <a:noFill/>
          <a:ln/>
        </p:spPr>
        <p:txBody>
          <a:bodyPr wrap="square" rtlCol="0" anchor="ctr"/>
          <a:lstStyle/>
          <a:p>
            <a:pPr marL="0" indent="0">
              <a:buNone/>
            </a:pPr>
            <a:r>
              <a:rPr lang="en-US" sz="1700" i="1" dirty="0">
                <a:solidFill>
                  <a:srgbClr val="C9922A"/>
                </a:solidFill>
                <a:latin typeface="Calibri" pitchFamily="34" charset="0"/>
                <a:ea typeface="Calibri" pitchFamily="34" charset="-122"/>
                <a:cs typeface="Calibri" pitchFamily="34" charset="-120"/>
              </a:rPr>
              <a:t>[One-line description of what this programme does and for whom]</a:t>
            </a:r>
            <a:endParaRPr lang="en-US" sz="1700" dirty="0"/>
          </a:p>
        </p:txBody>
      </p:sp>
      <p:sp>
        <p:nvSpPr>
          <p:cNvPr id="5" name="Shape 3"/>
          <p:cNvSpPr/>
          <p:nvPr/>
        </p:nvSpPr>
        <p:spPr>
          <a:xfrm>
            <a:off x="457200" y="2542032"/>
            <a:ext cx="4114800" cy="36576"/>
          </a:xfrm>
          <a:prstGeom prst="rect">
            <a:avLst/>
          </a:prstGeom>
          <a:solidFill>
            <a:srgbClr val="C9922A"/>
          </a:solidFill>
          <a:ln w="12700">
            <a:solidFill>
              <a:srgbClr val="C9922A"/>
            </a:solidFill>
            <a:prstDash val="solid"/>
          </a:ln>
        </p:spPr>
      </p:sp>
      <p:sp>
        <p:nvSpPr>
          <p:cNvPr id="6" name="Text 4"/>
          <p:cNvSpPr/>
          <p:nvPr/>
        </p:nvSpPr>
        <p:spPr>
          <a:xfrm>
            <a:off x="457200" y="2697480"/>
            <a:ext cx="5943600" cy="1280160"/>
          </a:xfrm>
          <a:prstGeom prst="rect">
            <a:avLst/>
          </a:prstGeom>
          <a:noFill/>
          <a:ln/>
        </p:spPr>
        <p:txBody>
          <a:bodyPr wrap="square" rtlCol="0" anchor="ctr"/>
          <a:lstStyle/>
          <a:p>
            <a:pPr marL="0" indent="0">
              <a:lnSpc>
                <a:spcPct val="150000"/>
              </a:lnSpc>
              <a:buNone/>
            </a:pPr>
            <a:r>
              <a:rPr lang="en-US" sz="1400" b="1" dirty="0">
                <a:solidFill>
                  <a:srgbClr val="FFFFFF"/>
                </a:solidFill>
                <a:latin typeface="Calibri" pitchFamily="34" charset="0"/>
                <a:ea typeface="Calibri" pitchFamily="34" charset="-122"/>
                <a:cs typeface="Calibri" pitchFamily="34" charset="-120"/>
              </a:rPr>
              <a:t>Prepared for: </a:t>
            </a:r>
            <a:r>
              <a:rPr lang="en-US" sz="1400" dirty="0">
                <a:solidFill>
                  <a:srgbClr val="CADCFC"/>
                </a:solidFill>
                <a:latin typeface="Calibri" pitchFamily="34" charset="0"/>
                <a:ea typeface="Calibri" pitchFamily="34" charset="-122"/>
                <a:cs typeface="Calibri" pitchFamily="34" charset="-120"/>
              </a:rPr>
              <a:t>[Client / Organisation Name]
</a:t>
            </a:r>
            <a:r>
              <a:rPr lang="en-US" sz="1400" b="1" dirty="0">
                <a:solidFill>
                  <a:srgbClr val="FFFFFF"/>
                </a:solidFill>
                <a:latin typeface="Calibri" pitchFamily="34" charset="0"/>
                <a:ea typeface="Calibri" pitchFamily="34" charset="-122"/>
                <a:cs typeface="Calibri" pitchFamily="34" charset="-120"/>
              </a:rPr>
              <a:t>Prepared by: </a:t>
            </a:r>
            <a:r>
              <a:rPr lang="en-US" sz="1400" dirty="0">
                <a:solidFill>
                  <a:srgbClr val="CADCFC"/>
                </a:solidFill>
                <a:latin typeface="Calibri" pitchFamily="34" charset="0"/>
                <a:ea typeface="Calibri" pitchFamily="34" charset="-122"/>
                <a:cs typeface="Calibri" pitchFamily="34" charset="-120"/>
              </a:rPr>
              <a:t>[Your Name  ·  Your Company]
</a:t>
            </a:r>
            <a:r>
              <a:rPr lang="en-US" sz="1400" b="1" dirty="0">
                <a:solidFill>
                  <a:srgbClr val="FFFFFF"/>
                </a:solidFill>
                <a:latin typeface="Calibri" pitchFamily="34" charset="0"/>
                <a:ea typeface="Calibri" pitchFamily="34" charset="-122"/>
                <a:cs typeface="Calibri" pitchFamily="34" charset="-120"/>
              </a:rPr>
              <a:t>Date: </a:t>
            </a:r>
            <a:r>
              <a:rPr lang="en-US" sz="1400" dirty="0">
                <a:solidFill>
                  <a:srgbClr val="CADCFC"/>
                </a:solidFill>
                <a:latin typeface="Calibri" pitchFamily="34" charset="0"/>
                <a:ea typeface="Calibri" pitchFamily="34" charset="-122"/>
                <a:cs typeface="Calibri" pitchFamily="34" charset="-120"/>
              </a:rPr>
              <a:t>[Month Year]  ·  Confidential</a:t>
            </a:r>
            <a:endParaRPr lang="en-US" sz="1400" dirty="0"/>
          </a:p>
        </p:txBody>
      </p:sp>
      <p:sp>
        <p:nvSpPr>
          <p:cNvPr id="7" name="Text 5"/>
          <p:cNvSpPr/>
          <p:nvPr/>
        </p:nvSpPr>
        <p:spPr>
          <a:xfrm>
            <a:off x="6400800" y="91440"/>
            <a:ext cx="2560320" cy="4389120"/>
          </a:xfrm>
          <a:prstGeom prst="rect">
            <a:avLst/>
          </a:prstGeom>
          <a:noFill/>
          <a:ln/>
        </p:spPr>
        <p:txBody>
          <a:bodyPr wrap="square" rtlCol="0" anchor="ctr"/>
          <a:lstStyle/>
          <a:p>
            <a:pPr marL="0" indent="0" algn="ctr">
              <a:buNone/>
            </a:pPr>
            <a:r>
              <a:rPr lang="en-US" sz="34000" b="1" dirty="0">
                <a:solidFill>
                  <a:srgbClr val="162560">
                    <a:alpha val="45000"/>
                  </a:srgbClr>
                </a:solidFill>
                <a:latin typeface="Calibri" pitchFamily="34" charset="0"/>
                <a:ea typeface="Calibri" pitchFamily="34" charset="-122"/>
                <a:cs typeface="Calibri" pitchFamily="34" charset="-120"/>
              </a:rPr>
              <a:t>P</a:t>
            </a:r>
            <a:endParaRPr lang="en-US" sz="3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65760" y="201168"/>
            <a:ext cx="1463040" cy="256032"/>
          </a:xfrm>
          <a:prstGeom prst="rect">
            <a:avLst/>
          </a:prstGeom>
          <a:solidFill>
            <a:srgbClr val="C9922A"/>
          </a:solidFill>
          <a:ln w="12700">
            <a:solidFill>
              <a:srgbClr val="C9922A"/>
            </a:solidFill>
            <a:prstDash val="solid"/>
          </a:ln>
        </p:spPr>
      </p:sp>
      <p:sp>
        <p:nvSpPr>
          <p:cNvPr id="3" name="Text 1"/>
          <p:cNvSpPr/>
          <p:nvPr/>
        </p:nvSpPr>
        <p:spPr>
          <a:xfrm>
            <a:off x="365760" y="201168"/>
            <a:ext cx="1463040" cy="256032"/>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CONTEXT</a:t>
            </a:r>
            <a:endParaRPr lang="en-US" sz="900" dirty="0"/>
          </a:p>
        </p:txBody>
      </p:sp>
      <p:sp>
        <p:nvSpPr>
          <p:cNvPr id="4" name="Text 2"/>
          <p:cNvSpPr/>
          <p:nvPr/>
        </p:nvSpPr>
        <p:spPr>
          <a:xfrm>
            <a:off x="365760" y="548640"/>
            <a:ext cx="8412480" cy="640080"/>
          </a:xfrm>
          <a:prstGeom prst="rect">
            <a:avLst/>
          </a:prstGeom>
          <a:noFill/>
          <a:ln/>
        </p:spPr>
        <p:txBody>
          <a:bodyPr wrap="square" rtlCol="0" anchor="ctr"/>
          <a:lstStyle/>
          <a:p>
            <a:pPr marL="0" indent="0">
              <a:buNone/>
            </a:pPr>
            <a:r>
              <a:rPr lang="en-US" sz="3000" b="1" dirty="0">
                <a:solidFill>
                  <a:srgbClr val="0D1F4E"/>
                </a:solidFill>
                <a:latin typeface="Calibri" pitchFamily="34" charset="0"/>
                <a:ea typeface="Calibri" pitchFamily="34" charset="-122"/>
                <a:cs typeface="Calibri" pitchFamily="34" charset="-120"/>
              </a:rPr>
              <a:t>What we understand about your situation</a:t>
            </a:r>
            <a:endParaRPr lang="en-US" sz="3000" dirty="0"/>
          </a:p>
        </p:txBody>
      </p:sp>
      <p:sp>
        <p:nvSpPr>
          <p:cNvPr id="5" name="Text 3"/>
          <p:cNvSpPr/>
          <p:nvPr/>
        </p:nvSpPr>
        <p:spPr>
          <a:xfrm>
            <a:off x="365760" y="1234440"/>
            <a:ext cx="8412480" cy="320040"/>
          </a:xfrm>
          <a:prstGeom prst="rect">
            <a:avLst/>
          </a:prstGeom>
          <a:noFill/>
          <a:ln/>
        </p:spPr>
        <p:txBody>
          <a:bodyPr wrap="square" rtlCol="0" anchor="ctr"/>
          <a:lstStyle/>
          <a:p>
            <a:pPr marL="0" indent="0">
              <a:buNone/>
            </a:pPr>
            <a:r>
              <a:rPr lang="en-US" sz="1200" i="1" dirty="0">
                <a:solidFill>
                  <a:srgbClr val="8A9BC0"/>
                </a:solidFill>
                <a:latin typeface="Calibri" pitchFamily="34" charset="0"/>
                <a:ea typeface="Calibri" pitchFamily="34" charset="-122"/>
                <a:cs typeface="Calibri" pitchFamily="34" charset="-120"/>
              </a:rPr>
              <a:t>Use their words. Reflect back what they told you. Show them you listened before you say anything about yourself.</a:t>
            </a:r>
            <a:endParaRPr lang="en-US" sz="1200" dirty="0"/>
          </a:p>
        </p:txBody>
      </p:sp>
      <p:sp>
        <p:nvSpPr>
          <p:cNvPr id="6" name="Shape 4"/>
          <p:cNvSpPr/>
          <p:nvPr/>
        </p:nvSpPr>
        <p:spPr>
          <a:xfrm>
            <a:off x="365760" y="1664208"/>
            <a:ext cx="5394960" cy="1188720"/>
          </a:xfrm>
          <a:prstGeom prst="roundRect">
            <a:avLst>
              <a:gd name="adj" fmla="val 4615"/>
            </a:avLst>
          </a:prstGeom>
          <a:solidFill>
            <a:srgbClr val="F2F4F8"/>
          </a:solidFill>
          <a:ln w="12700">
            <a:solidFill>
              <a:srgbClr val="CBD5E0"/>
            </a:solidFill>
            <a:prstDash val="solid"/>
          </a:ln>
        </p:spPr>
      </p:sp>
      <p:sp>
        <p:nvSpPr>
          <p:cNvPr id="7" name="Text 5"/>
          <p:cNvSpPr/>
          <p:nvPr/>
        </p:nvSpPr>
        <p:spPr>
          <a:xfrm>
            <a:off x="502920" y="1755648"/>
            <a:ext cx="5120640" cy="1005840"/>
          </a:xfrm>
          <a:prstGeom prst="rect">
            <a:avLst/>
          </a:prstGeom>
          <a:noFill/>
          <a:ln/>
        </p:spPr>
        <p:txBody>
          <a:bodyPr wrap="square" rtlCol="0" anchor="t"/>
          <a:lstStyle/>
          <a:p>
            <a:pPr marL="0" indent="0">
              <a:buNone/>
            </a:pPr>
            <a:r>
              <a:rPr lang="en-US" sz="1250" b="1" dirty="0">
                <a:solidFill>
                  <a:srgbClr val="0D1F4E"/>
                </a:solidFill>
                <a:latin typeface="Calibri" pitchFamily="34" charset="0"/>
                <a:ea typeface="Calibri" pitchFamily="34" charset="-122"/>
                <a:cs typeface="Calibri" pitchFamily="34" charset="-120"/>
              </a:rPr>
              <a:t>The Situation
</a:t>
            </a:r>
            <a:endParaRPr lang="en-US" sz="1250" dirty="0"/>
          </a:p>
          <a:p>
            <a:pPr marL="0" indent="0">
              <a:buNone/>
            </a:pPr>
            <a:r>
              <a:rPr lang="en-US" sz="1150" dirty="0">
                <a:solidFill>
                  <a:srgbClr val="7B93C4"/>
                </a:solidFill>
                <a:latin typeface="Calibri" pitchFamily="34" charset="0"/>
                <a:ea typeface="Calibri" pitchFamily="34" charset="-122"/>
                <a:cs typeface="Calibri" pitchFamily="34" charset="-120"/>
              </a:rPr>
              <a:t>Write 2–3 sentences that describe where the client is right now, in their words. Reference what they told you in your conversation — their context, their current reality, what's on their plate.</a:t>
            </a:r>
            <a:endParaRPr lang="en-US" sz="1250" dirty="0"/>
          </a:p>
        </p:txBody>
      </p:sp>
      <p:sp>
        <p:nvSpPr>
          <p:cNvPr id="8" name="Shape 6"/>
          <p:cNvSpPr/>
          <p:nvPr/>
        </p:nvSpPr>
        <p:spPr>
          <a:xfrm>
            <a:off x="365760" y="2944368"/>
            <a:ext cx="5394960" cy="960120"/>
          </a:xfrm>
          <a:prstGeom prst="roundRect">
            <a:avLst>
              <a:gd name="adj" fmla="val 5714"/>
            </a:avLst>
          </a:prstGeom>
          <a:solidFill>
            <a:srgbClr val="F2F4F8"/>
          </a:solidFill>
          <a:ln w="12700">
            <a:solidFill>
              <a:srgbClr val="CBD5E0"/>
            </a:solidFill>
            <a:prstDash val="solid"/>
          </a:ln>
        </p:spPr>
      </p:sp>
      <p:sp>
        <p:nvSpPr>
          <p:cNvPr id="9" name="Text 7"/>
          <p:cNvSpPr/>
          <p:nvPr/>
        </p:nvSpPr>
        <p:spPr>
          <a:xfrm>
            <a:off x="502920" y="3035808"/>
            <a:ext cx="5120640" cy="777240"/>
          </a:xfrm>
          <a:prstGeom prst="rect">
            <a:avLst/>
          </a:prstGeom>
          <a:noFill/>
          <a:ln/>
        </p:spPr>
        <p:txBody>
          <a:bodyPr wrap="square" rtlCol="0" anchor="t"/>
          <a:lstStyle/>
          <a:p>
            <a:pPr marL="0" indent="0">
              <a:buNone/>
            </a:pPr>
            <a:r>
              <a:rPr lang="en-US" sz="1250" b="1" dirty="0">
                <a:solidFill>
                  <a:srgbClr val="0D1F4E"/>
                </a:solidFill>
                <a:latin typeface="Calibri" pitchFamily="34" charset="0"/>
                <a:ea typeface="Calibri" pitchFamily="34" charset="-122"/>
                <a:cs typeface="Calibri" pitchFamily="34" charset="-120"/>
              </a:rPr>
              <a:t>What Has Prompted This Now
</a:t>
            </a:r>
            <a:endParaRPr lang="en-US" sz="1250" dirty="0"/>
          </a:p>
          <a:p>
            <a:pPr marL="0" indent="0">
              <a:buNone/>
            </a:pPr>
            <a:r>
              <a:rPr lang="en-US" sz="1150" dirty="0">
                <a:solidFill>
                  <a:srgbClr val="7B93C4"/>
                </a:solidFill>
                <a:latin typeface="Calibri" pitchFamily="34" charset="0"/>
                <a:ea typeface="Calibri" pitchFamily="34" charset="-122"/>
                <a:cs typeface="Calibri" pitchFamily="34" charset="-120"/>
              </a:rPr>
              <a:t>What's changed, what's coming up, or what's been building that has made this the right moment to address it.</a:t>
            </a:r>
            <a:endParaRPr lang="en-US" sz="1250" dirty="0"/>
          </a:p>
        </p:txBody>
      </p:sp>
      <p:sp>
        <p:nvSpPr>
          <p:cNvPr id="10" name="Shape 8"/>
          <p:cNvSpPr/>
          <p:nvPr/>
        </p:nvSpPr>
        <p:spPr>
          <a:xfrm>
            <a:off x="5943600" y="1664208"/>
            <a:ext cx="2834640" cy="2240280"/>
          </a:xfrm>
          <a:prstGeom prst="roundRect">
            <a:avLst>
              <a:gd name="adj" fmla="val 4082"/>
            </a:avLst>
          </a:prstGeom>
          <a:solidFill>
            <a:srgbClr val="162560"/>
          </a:solidFill>
          <a:ln w="12700">
            <a:solidFill>
              <a:srgbClr val="162560"/>
            </a:solidFill>
            <a:prstDash val="solid"/>
          </a:ln>
        </p:spPr>
      </p:sp>
      <p:sp>
        <p:nvSpPr>
          <p:cNvPr id="11" name="Text 9"/>
          <p:cNvSpPr/>
          <p:nvPr/>
        </p:nvSpPr>
        <p:spPr>
          <a:xfrm>
            <a:off x="6080760" y="1810512"/>
            <a:ext cx="2560320" cy="274320"/>
          </a:xfrm>
          <a:prstGeom prst="rect">
            <a:avLst/>
          </a:prstGeom>
          <a:noFill/>
          <a:ln/>
        </p:spPr>
        <p:txBody>
          <a:bodyPr wrap="square" rtlCol="0" anchor="ctr"/>
          <a:lstStyle/>
          <a:p>
            <a:pPr marL="0" indent="0">
              <a:buNone/>
            </a:pPr>
            <a:r>
              <a:rPr lang="en-US" sz="1200" b="1" dirty="0">
                <a:solidFill>
                  <a:srgbClr val="C9922A"/>
                </a:solidFill>
                <a:latin typeface="Calibri" pitchFamily="34" charset="0"/>
                <a:ea typeface="Calibri" pitchFamily="34" charset="-122"/>
                <a:cs typeface="Calibri" pitchFamily="34" charset="-120"/>
              </a:rPr>
              <a:t>The golden rule</a:t>
            </a:r>
            <a:endParaRPr lang="en-US" sz="1200" dirty="0"/>
          </a:p>
        </p:txBody>
      </p:sp>
      <p:sp>
        <p:nvSpPr>
          <p:cNvPr id="12" name="Text 10"/>
          <p:cNvSpPr/>
          <p:nvPr/>
        </p:nvSpPr>
        <p:spPr>
          <a:xfrm>
            <a:off x="6080760" y="2121408"/>
            <a:ext cx="2560320" cy="1645920"/>
          </a:xfrm>
          <a:prstGeom prst="rect">
            <a:avLst/>
          </a:prstGeom>
          <a:noFill/>
          <a:ln/>
        </p:spPr>
        <p:txBody>
          <a:bodyPr wrap="square" rtlCol="0" anchor="ctr"/>
          <a:lstStyle/>
          <a:p>
            <a:pPr marL="0" indent="0">
              <a:lnSpc>
                <a:spcPct val="130000"/>
              </a:lnSpc>
              <a:buNone/>
            </a:pPr>
            <a:r>
              <a:rPr lang="en-US" sz="1050" dirty="0">
                <a:solidFill>
                  <a:srgbClr val="FFFFFF"/>
                </a:solidFill>
                <a:latin typeface="Calibri" pitchFamily="34" charset="0"/>
                <a:ea typeface="Calibri" pitchFamily="34" charset="-122"/>
                <a:cs typeface="Calibri" pitchFamily="34" charset="-120"/>
              </a:rPr>
              <a:t>This slide should feel like you've been paying attention. Not like a sales pitch. Use their language, their figures, their framing.</a:t>
            </a:r>
            <a:endParaRPr lang="en-US" sz="1050" dirty="0"/>
          </a:p>
          <a:p>
            <a:pPr marL="0" indent="0">
              <a:lnSpc>
                <a:spcPct val="130000"/>
              </a:lnSpc>
              <a:buNone/>
            </a:pPr>
            <a:endParaRPr lang="en-US" sz="1050" dirty="0"/>
          </a:p>
          <a:p>
            <a:pPr marL="0" indent="0">
              <a:lnSpc>
                <a:spcPct val="130000"/>
              </a:lnSpc>
              <a:buNone/>
            </a:pPr>
            <a:r>
              <a:rPr lang="en-US" sz="1050" dirty="0">
                <a:solidFill>
                  <a:srgbClr val="FFFFFF"/>
                </a:solidFill>
                <a:latin typeface="Calibri" pitchFamily="34" charset="0"/>
                <a:ea typeface="Calibri" pitchFamily="34" charset="-122"/>
                <a:cs typeface="Calibri" pitchFamily="34" charset="-120"/>
              </a:rPr>
              <a:t>If you can't fill this in without looking at your notes — you need another conversation first.</a:t>
            </a:r>
            <a:endParaRPr lang="en-US" sz="1050" dirty="0"/>
          </a:p>
        </p:txBody>
      </p:sp>
      <p:sp>
        <p:nvSpPr>
          <p:cNvPr id="13" name="Text 11"/>
          <p:cNvSpPr/>
          <p:nvPr/>
        </p:nvSpPr>
        <p:spPr>
          <a:xfrm>
            <a:off x="365760" y="4864608"/>
            <a:ext cx="6400800" cy="182880"/>
          </a:xfrm>
          <a:prstGeom prst="rect">
            <a:avLst/>
          </a:prstGeom>
          <a:noFill/>
          <a:ln/>
        </p:spPr>
        <p:txBody>
          <a:bodyPr wrap="square" rtlCol="0" anchor="ctr"/>
          <a:lstStyle/>
          <a:p>
            <a:pPr marL="0" indent="0">
              <a:buNone/>
            </a:pPr>
            <a:r>
              <a:rPr lang="en-US" sz="800" dirty="0">
                <a:solidFill>
                  <a:srgbClr val="8A9BC0"/>
                </a:solidFill>
                <a:latin typeface="Calibri" pitchFamily="34" charset="0"/>
                <a:ea typeface="Calibri" pitchFamily="34" charset="-122"/>
                <a:cs typeface="Calibri" pitchFamily="34" charset="-120"/>
              </a:rPr>
              <a:t>[Programme Name]  ·  Prepared for [Client]  ·  Confidential</a:t>
            </a:r>
            <a:endParaRPr lang="en-US" sz="800" dirty="0"/>
          </a:p>
        </p:txBody>
      </p:sp>
      <p:sp>
        <p:nvSpPr>
          <p:cNvPr id="14" name="Text 12"/>
          <p:cNvSpPr/>
          <p:nvPr/>
        </p:nvSpPr>
        <p:spPr>
          <a:xfrm>
            <a:off x="8595360" y="4864608"/>
            <a:ext cx="365760" cy="182880"/>
          </a:xfrm>
          <a:prstGeom prst="rect">
            <a:avLst/>
          </a:prstGeom>
          <a:noFill/>
          <a:ln/>
        </p:spPr>
        <p:txBody>
          <a:bodyPr wrap="square" rtlCol="0" anchor="ctr"/>
          <a:lstStyle/>
          <a:p>
            <a:pPr marL="0" indent="0" algn="r">
              <a:buNone/>
            </a:pPr>
            <a:r>
              <a:rPr lang="en-US" sz="800" dirty="0">
                <a:solidFill>
                  <a:srgbClr val="8A9BC0"/>
                </a:solidFill>
                <a:latin typeface="Calibri" pitchFamily="34" charset="0"/>
                <a:ea typeface="Calibri" pitchFamily="34" charset="-122"/>
                <a:cs typeface="Calibri"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1F4E"/>
        </a:solidFill>
        <a:effectLst/>
      </p:bgPr>
    </p:bg>
    <p:spTree>
      <p:nvGrpSpPr>
        <p:cNvPr id="1" name=""/>
        <p:cNvGrpSpPr/>
        <p:nvPr/>
      </p:nvGrpSpPr>
      <p:grpSpPr>
        <a:xfrm>
          <a:off x="0" y="0"/>
          <a:ext cx="0" cy="0"/>
          <a:chOff x="0" y="0"/>
          <a:chExt cx="0" cy="0"/>
        </a:xfrm>
      </p:grpSpPr>
      <p:sp>
        <p:nvSpPr>
          <p:cNvPr id="2" name="Shape 0"/>
          <p:cNvSpPr/>
          <p:nvPr/>
        </p:nvSpPr>
        <p:spPr>
          <a:xfrm>
            <a:off x="365760" y="201168"/>
            <a:ext cx="1463040" cy="256032"/>
          </a:xfrm>
          <a:prstGeom prst="rect">
            <a:avLst/>
          </a:prstGeom>
          <a:solidFill>
            <a:srgbClr val="C9922A"/>
          </a:solidFill>
          <a:ln w="12700">
            <a:solidFill>
              <a:srgbClr val="C9922A"/>
            </a:solidFill>
            <a:prstDash val="solid"/>
          </a:ln>
        </p:spPr>
      </p:sp>
      <p:sp>
        <p:nvSpPr>
          <p:cNvPr id="3" name="Text 1"/>
          <p:cNvSpPr/>
          <p:nvPr/>
        </p:nvSpPr>
        <p:spPr>
          <a:xfrm>
            <a:off x="365760" y="201168"/>
            <a:ext cx="1463040" cy="256032"/>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THE GAP</a:t>
            </a:r>
            <a:endParaRPr lang="en-US" sz="900" dirty="0"/>
          </a:p>
        </p:txBody>
      </p:sp>
      <p:sp>
        <p:nvSpPr>
          <p:cNvPr id="4" name="Text 2"/>
          <p:cNvSpPr/>
          <p:nvPr/>
        </p:nvSpPr>
        <p:spPr>
          <a:xfrm>
            <a:off x="365760" y="548640"/>
            <a:ext cx="8412480" cy="6400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The Challenge — and the cost of leaving it unsolved</a:t>
            </a:r>
            <a:endParaRPr lang="en-US" sz="2800" dirty="0"/>
          </a:p>
        </p:txBody>
      </p:sp>
      <p:sp>
        <p:nvSpPr>
          <p:cNvPr id="5" name="Shape 3"/>
          <p:cNvSpPr/>
          <p:nvPr/>
        </p:nvSpPr>
        <p:spPr>
          <a:xfrm>
            <a:off x="320040" y="1389888"/>
            <a:ext cx="8503920" cy="749808"/>
          </a:xfrm>
          <a:prstGeom prst="roundRect">
            <a:avLst>
              <a:gd name="adj" fmla="val 9756"/>
            </a:avLst>
          </a:prstGeom>
          <a:solidFill>
            <a:srgbClr val="1C2E6B"/>
          </a:solidFill>
          <a:ln w="12700">
            <a:solidFill>
              <a:srgbClr val="1C2E6B"/>
            </a:solidFill>
            <a:prstDash val="solid"/>
          </a:ln>
        </p:spPr>
      </p:sp>
      <p:sp>
        <p:nvSpPr>
          <p:cNvPr id="6" name="Shape 4"/>
          <p:cNvSpPr/>
          <p:nvPr/>
        </p:nvSpPr>
        <p:spPr>
          <a:xfrm>
            <a:off x="320040" y="1389888"/>
            <a:ext cx="54864" cy="749808"/>
          </a:xfrm>
          <a:prstGeom prst="rect">
            <a:avLst/>
          </a:prstGeom>
          <a:solidFill>
            <a:srgbClr val="C9922A"/>
          </a:solidFill>
          <a:ln w="12700">
            <a:solidFill>
              <a:srgbClr val="C9922A"/>
            </a:solidFill>
            <a:prstDash val="solid"/>
          </a:ln>
        </p:spPr>
      </p:sp>
      <p:sp>
        <p:nvSpPr>
          <p:cNvPr id="7" name="Text 5"/>
          <p:cNvSpPr/>
          <p:nvPr/>
        </p:nvSpPr>
        <p:spPr>
          <a:xfrm>
            <a:off x="530352" y="1463040"/>
            <a:ext cx="2194560" cy="256032"/>
          </a:xfrm>
          <a:prstGeom prst="rect">
            <a:avLst/>
          </a:prstGeom>
          <a:noFill/>
          <a:ln/>
        </p:spPr>
        <p:txBody>
          <a:bodyPr wrap="square" rtlCol="0" anchor="ctr"/>
          <a:lstStyle/>
          <a:p>
            <a:pPr marL="0" indent="0">
              <a:buNone/>
            </a:pPr>
            <a:r>
              <a:rPr lang="en-US" sz="1200" b="1" dirty="0">
                <a:solidFill>
                  <a:srgbClr val="C9922A"/>
                </a:solidFill>
                <a:latin typeface="Calibri" pitchFamily="34" charset="0"/>
                <a:ea typeface="Calibri" pitchFamily="34" charset="-122"/>
                <a:cs typeface="Calibri" pitchFamily="34" charset="-120"/>
              </a:rPr>
              <a:t>Where They Are Now</a:t>
            </a:r>
            <a:endParaRPr lang="en-US" sz="1200" dirty="0"/>
          </a:p>
        </p:txBody>
      </p:sp>
      <p:sp>
        <p:nvSpPr>
          <p:cNvPr id="8" name="Text 6"/>
          <p:cNvSpPr/>
          <p:nvPr/>
        </p:nvSpPr>
        <p:spPr>
          <a:xfrm>
            <a:off x="530352" y="1737360"/>
            <a:ext cx="8046720" cy="347472"/>
          </a:xfrm>
          <a:prstGeom prst="rect">
            <a:avLst/>
          </a:prstGeom>
          <a:noFill/>
          <a:ln/>
        </p:spPr>
        <p:txBody>
          <a:bodyPr wrap="square" rtlCol="0" anchor="ctr"/>
          <a:lstStyle/>
          <a:p>
            <a:pPr marL="0" indent="0">
              <a:buNone/>
            </a:pPr>
            <a:r>
              <a:rPr lang="en-US" sz="1100" i="1" dirty="0">
                <a:solidFill>
                  <a:srgbClr val="7B93C4"/>
                </a:solidFill>
                <a:latin typeface="Calibri" pitchFamily="34" charset="0"/>
                <a:ea typeface="Calibri" pitchFamily="34" charset="-122"/>
                <a:cs typeface="Calibri" pitchFamily="34" charset="-120"/>
              </a:rPr>
              <a:t>Describe the current state — what's not working, what's missing, what's at risk.</a:t>
            </a:r>
            <a:endParaRPr lang="en-US" sz="1100" dirty="0"/>
          </a:p>
        </p:txBody>
      </p:sp>
      <p:sp>
        <p:nvSpPr>
          <p:cNvPr id="9" name="Shape 7"/>
          <p:cNvSpPr/>
          <p:nvPr/>
        </p:nvSpPr>
        <p:spPr>
          <a:xfrm>
            <a:off x="320040" y="2267712"/>
            <a:ext cx="8503920" cy="749808"/>
          </a:xfrm>
          <a:prstGeom prst="roundRect">
            <a:avLst>
              <a:gd name="adj" fmla="val 9756"/>
            </a:avLst>
          </a:prstGeom>
          <a:solidFill>
            <a:srgbClr val="1C2E6B"/>
          </a:solidFill>
          <a:ln w="12700">
            <a:solidFill>
              <a:srgbClr val="1C2E6B"/>
            </a:solidFill>
            <a:prstDash val="solid"/>
          </a:ln>
        </p:spPr>
      </p:sp>
      <p:sp>
        <p:nvSpPr>
          <p:cNvPr id="10" name="Shape 8"/>
          <p:cNvSpPr/>
          <p:nvPr/>
        </p:nvSpPr>
        <p:spPr>
          <a:xfrm>
            <a:off x="320040" y="2267712"/>
            <a:ext cx="54864" cy="749808"/>
          </a:xfrm>
          <a:prstGeom prst="rect">
            <a:avLst/>
          </a:prstGeom>
          <a:solidFill>
            <a:srgbClr val="C9922A"/>
          </a:solidFill>
          <a:ln w="12700">
            <a:solidFill>
              <a:srgbClr val="C9922A"/>
            </a:solidFill>
            <a:prstDash val="solid"/>
          </a:ln>
        </p:spPr>
      </p:sp>
      <p:sp>
        <p:nvSpPr>
          <p:cNvPr id="11" name="Text 9"/>
          <p:cNvSpPr/>
          <p:nvPr/>
        </p:nvSpPr>
        <p:spPr>
          <a:xfrm>
            <a:off x="530352" y="2340864"/>
            <a:ext cx="2194560" cy="256032"/>
          </a:xfrm>
          <a:prstGeom prst="rect">
            <a:avLst/>
          </a:prstGeom>
          <a:noFill/>
          <a:ln/>
        </p:spPr>
        <p:txBody>
          <a:bodyPr wrap="square" rtlCol="0" anchor="ctr"/>
          <a:lstStyle/>
          <a:p>
            <a:pPr marL="0" indent="0">
              <a:buNone/>
            </a:pPr>
            <a:r>
              <a:rPr lang="en-US" sz="1200" b="1" dirty="0">
                <a:solidFill>
                  <a:srgbClr val="C9922A"/>
                </a:solidFill>
                <a:latin typeface="Calibri" pitchFamily="34" charset="0"/>
                <a:ea typeface="Calibri" pitchFamily="34" charset="-122"/>
                <a:cs typeface="Calibri" pitchFamily="34" charset="-120"/>
              </a:rPr>
              <a:t>Where They Want To Be</a:t>
            </a:r>
            <a:endParaRPr lang="en-US" sz="1200" dirty="0"/>
          </a:p>
        </p:txBody>
      </p:sp>
      <p:sp>
        <p:nvSpPr>
          <p:cNvPr id="12" name="Text 10"/>
          <p:cNvSpPr/>
          <p:nvPr/>
        </p:nvSpPr>
        <p:spPr>
          <a:xfrm>
            <a:off x="530352" y="2615184"/>
            <a:ext cx="8046720" cy="347472"/>
          </a:xfrm>
          <a:prstGeom prst="rect">
            <a:avLst/>
          </a:prstGeom>
          <a:noFill/>
          <a:ln/>
        </p:spPr>
        <p:txBody>
          <a:bodyPr wrap="square" rtlCol="0" anchor="ctr"/>
          <a:lstStyle/>
          <a:p>
            <a:pPr marL="0" indent="0">
              <a:buNone/>
            </a:pPr>
            <a:r>
              <a:rPr lang="en-US" sz="1100" i="1" dirty="0">
                <a:solidFill>
                  <a:srgbClr val="7B93C4"/>
                </a:solidFill>
                <a:latin typeface="Calibri" pitchFamily="34" charset="0"/>
                <a:ea typeface="Calibri" pitchFamily="34" charset="-122"/>
                <a:cs typeface="Calibri" pitchFamily="34" charset="-120"/>
              </a:rPr>
              <a:t>Describe the desired outcome — what they told you they want to achieve or fix.</a:t>
            </a:r>
            <a:endParaRPr lang="en-US" sz="1100" dirty="0"/>
          </a:p>
        </p:txBody>
      </p:sp>
      <p:sp>
        <p:nvSpPr>
          <p:cNvPr id="13" name="Shape 11"/>
          <p:cNvSpPr/>
          <p:nvPr/>
        </p:nvSpPr>
        <p:spPr>
          <a:xfrm>
            <a:off x="320040" y="3145536"/>
            <a:ext cx="8503920" cy="749808"/>
          </a:xfrm>
          <a:prstGeom prst="roundRect">
            <a:avLst>
              <a:gd name="adj" fmla="val 9756"/>
            </a:avLst>
          </a:prstGeom>
          <a:solidFill>
            <a:srgbClr val="1C2E6B"/>
          </a:solidFill>
          <a:ln w="12700">
            <a:solidFill>
              <a:srgbClr val="1C2E6B"/>
            </a:solidFill>
            <a:prstDash val="solid"/>
          </a:ln>
        </p:spPr>
      </p:sp>
      <p:sp>
        <p:nvSpPr>
          <p:cNvPr id="14" name="Shape 12"/>
          <p:cNvSpPr/>
          <p:nvPr/>
        </p:nvSpPr>
        <p:spPr>
          <a:xfrm>
            <a:off x="320040" y="3145536"/>
            <a:ext cx="54864" cy="749808"/>
          </a:xfrm>
          <a:prstGeom prst="rect">
            <a:avLst/>
          </a:prstGeom>
          <a:solidFill>
            <a:srgbClr val="C9922A"/>
          </a:solidFill>
          <a:ln w="12700">
            <a:solidFill>
              <a:srgbClr val="C9922A"/>
            </a:solidFill>
            <a:prstDash val="solid"/>
          </a:ln>
        </p:spPr>
      </p:sp>
      <p:sp>
        <p:nvSpPr>
          <p:cNvPr id="15" name="Text 13"/>
          <p:cNvSpPr/>
          <p:nvPr/>
        </p:nvSpPr>
        <p:spPr>
          <a:xfrm>
            <a:off x="530352" y="3218688"/>
            <a:ext cx="2194560" cy="256032"/>
          </a:xfrm>
          <a:prstGeom prst="rect">
            <a:avLst/>
          </a:prstGeom>
          <a:noFill/>
          <a:ln/>
        </p:spPr>
        <p:txBody>
          <a:bodyPr wrap="square" rtlCol="0" anchor="ctr"/>
          <a:lstStyle/>
          <a:p>
            <a:pPr marL="0" indent="0">
              <a:buNone/>
            </a:pPr>
            <a:r>
              <a:rPr lang="en-US" sz="1200" b="1" dirty="0">
                <a:solidFill>
                  <a:srgbClr val="C9922A"/>
                </a:solidFill>
                <a:latin typeface="Calibri" pitchFamily="34" charset="0"/>
                <a:ea typeface="Calibri" pitchFamily="34" charset="-122"/>
                <a:cs typeface="Calibri" pitchFamily="34" charset="-120"/>
              </a:rPr>
              <a:t>The Gap</a:t>
            </a:r>
            <a:endParaRPr lang="en-US" sz="1200" dirty="0"/>
          </a:p>
        </p:txBody>
      </p:sp>
      <p:sp>
        <p:nvSpPr>
          <p:cNvPr id="16" name="Text 14"/>
          <p:cNvSpPr/>
          <p:nvPr/>
        </p:nvSpPr>
        <p:spPr>
          <a:xfrm>
            <a:off x="530352" y="3493008"/>
            <a:ext cx="8046720" cy="347472"/>
          </a:xfrm>
          <a:prstGeom prst="rect">
            <a:avLst/>
          </a:prstGeom>
          <a:noFill/>
          <a:ln/>
        </p:spPr>
        <p:txBody>
          <a:bodyPr wrap="square" rtlCol="0" anchor="ctr"/>
          <a:lstStyle/>
          <a:p>
            <a:pPr marL="0" indent="0">
              <a:buNone/>
            </a:pPr>
            <a:r>
              <a:rPr lang="en-US" sz="1100" i="1" dirty="0">
                <a:solidFill>
                  <a:srgbClr val="7B93C4"/>
                </a:solidFill>
                <a:latin typeface="Calibri" pitchFamily="34" charset="0"/>
                <a:ea typeface="Calibri" pitchFamily="34" charset="-122"/>
                <a:cs typeface="Calibri" pitchFamily="34" charset="-120"/>
              </a:rPr>
              <a:t>Name the specific distance between those two points. Be precise. Quantify it if you can.</a:t>
            </a:r>
            <a:endParaRPr lang="en-US" sz="1100" dirty="0"/>
          </a:p>
        </p:txBody>
      </p:sp>
      <p:sp>
        <p:nvSpPr>
          <p:cNvPr id="17" name="Shape 15"/>
          <p:cNvSpPr/>
          <p:nvPr/>
        </p:nvSpPr>
        <p:spPr>
          <a:xfrm>
            <a:off x="320040" y="4023360"/>
            <a:ext cx="8503920" cy="749808"/>
          </a:xfrm>
          <a:prstGeom prst="roundRect">
            <a:avLst>
              <a:gd name="adj" fmla="val 9756"/>
            </a:avLst>
          </a:prstGeom>
          <a:solidFill>
            <a:srgbClr val="1C2E6B"/>
          </a:solidFill>
          <a:ln w="12700">
            <a:solidFill>
              <a:srgbClr val="1C2E6B"/>
            </a:solidFill>
            <a:prstDash val="solid"/>
          </a:ln>
        </p:spPr>
      </p:sp>
      <p:sp>
        <p:nvSpPr>
          <p:cNvPr id="18" name="Shape 16"/>
          <p:cNvSpPr/>
          <p:nvPr/>
        </p:nvSpPr>
        <p:spPr>
          <a:xfrm>
            <a:off x="320040" y="4023360"/>
            <a:ext cx="54864" cy="749808"/>
          </a:xfrm>
          <a:prstGeom prst="rect">
            <a:avLst/>
          </a:prstGeom>
          <a:solidFill>
            <a:srgbClr val="C9922A"/>
          </a:solidFill>
          <a:ln w="12700">
            <a:solidFill>
              <a:srgbClr val="C9922A"/>
            </a:solidFill>
            <a:prstDash val="solid"/>
          </a:ln>
        </p:spPr>
      </p:sp>
      <p:sp>
        <p:nvSpPr>
          <p:cNvPr id="19" name="Text 17"/>
          <p:cNvSpPr/>
          <p:nvPr/>
        </p:nvSpPr>
        <p:spPr>
          <a:xfrm>
            <a:off x="530352" y="4096512"/>
            <a:ext cx="2194560" cy="256032"/>
          </a:xfrm>
          <a:prstGeom prst="rect">
            <a:avLst/>
          </a:prstGeom>
          <a:noFill/>
          <a:ln/>
        </p:spPr>
        <p:txBody>
          <a:bodyPr wrap="square" rtlCol="0" anchor="ctr"/>
          <a:lstStyle/>
          <a:p>
            <a:pPr marL="0" indent="0">
              <a:buNone/>
            </a:pPr>
            <a:r>
              <a:rPr lang="en-US" sz="1200" b="1" dirty="0">
                <a:solidFill>
                  <a:srgbClr val="C9922A"/>
                </a:solidFill>
                <a:latin typeface="Calibri" pitchFamily="34" charset="0"/>
                <a:ea typeface="Calibri" pitchFamily="34" charset="-122"/>
                <a:cs typeface="Calibri" pitchFamily="34" charset="-120"/>
              </a:rPr>
              <a:t>The Cost of Not Acting</a:t>
            </a:r>
            <a:endParaRPr lang="en-US" sz="1200" dirty="0"/>
          </a:p>
        </p:txBody>
      </p:sp>
      <p:sp>
        <p:nvSpPr>
          <p:cNvPr id="20" name="Text 18"/>
          <p:cNvSpPr/>
          <p:nvPr/>
        </p:nvSpPr>
        <p:spPr>
          <a:xfrm>
            <a:off x="530352" y="4370832"/>
            <a:ext cx="8046720" cy="347472"/>
          </a:xfrm>
          <a:prstGeom prst="rect">
            <a:avLst/>
          </a:prstGeom>
          <a:noFill/>
          <a:ln/>
        </p:spPr>
        <p:txBody>
          <a:bodyPr wrap="square" rtlCol="0" anchor="ctr"/>
          <a:lstStyle/>
          <a:p>
            <a:pPr marL="0" indent="0">
              <a:buNone/>
            </a:pPr>
            <a:r>
              <a:rPr lang="en-US" sz="1100" i="1" dirty="0">
                <a:solidFill>
                  <a:srgbClr val="7B93C4"/>
                </a:solidFill>
                <a:latin typeface="Calibri" pitchFamily="34" charset="0"/>
                <a:ea typeface="Calibri" pitchFamily="34" charset="-122"/>
                <a:cs typeface="Calibri" pitchFamily="34" charset="-120"/>
              </a:rPr>
              <a:t>What does it cost them — financially, operationally, reputationally — to leave this unsolved? Always include this.</a:t>
            </a:r>
            <a:endParaRPr lang="en-US" sz="1100" dirty="0"/>
          </a:p>
        </p:txBody>
      </p:sp>
      <p:sp>
        <p:nvSpPr>
          <p:cNvPr id="21" name="Text 19"/>
          <p:cNvSpPr/>
          <p:nvPr/>
        </p:nvSpPr>
        <p:spPr>
          <a:xfrm>
            <a:off x="365760" y="4864608"/>
            <a:ext cx="6400800" cy="182880"/>
          </a:xfrm>
          <a:prstGeom prst="rect">
            <a:avLst/>
          </a:prstGeom>
          <a:noFill/>
          <a:ln/>
        </p:spPr>
        <p:txBody>
          <a:bodyPr wrap="square" rtlCol="0" anchor="ctr"/>
          <a:lstStyle/>
          <a:p>
            <a:pPr marL="0" indent="0">
              <a:buNone/>
            </a:pPr>
            <a:r>
              <a:rPr lang="en-US" sz="800" dirty="0">
                <a:solidFill>
                  <a:srgbClr val="8A9BC0"/>
                </a:solidFill>
                <a:latin typeface="Calibri" pitchFamily="34" charset="0"/>
                <a:ea typeface="Calibri" pitchFamily="34" charset="-122"/>
                <a:cs typeface="Calibri" pitchFamily="34" charset="-120"/>
              </a:rPr>
              <a:t>[Programme Name]  ·  Prepared for [Client]  ·  Confidential</a:t>
            </a:r>
            <a:endParaRPr lang="en-US" sz="800" dirty="0"/>
          </a:p>
        </p:txBody>
      </p:sp>
      <p:sp>
        <p:nvSpPr>
          <p:cNvPr id="22" name="Text 20"/>
          <p:cNvSpPr/>
          <p:nvPr/>
        </p:nvSpPr>
        <p:spPr>
          <a:xfrm>
            <a:off x="8595360" y="4864608"/>
            <a:ext cx="365760" cy="182880"/>
          </a:xfrm>
          <a:prstGeom prst="rect">
            <a:avLst/>
          </a:prstGeom>
          <a:noFill/>
          <a:ln/>
        </p:spPr>
        <p:txBody>
          <a:bodyPr wrap="square" rtlCol="0" anchor="ctr"/>
          <a:lstStyle/>
          <a:p>
            <a:pPr marL="0" indent="0" algn="r">
              <a:buNone/>
            </a:pPr>
            <a:r>
              <a:rPr lang="en-US" sz="800" dirty="0">
                <a:solidFill>
                  <a:srgbClr val="8A9BC0"/>
                </a:solidFill>
                <a:latin typeface="Calibri" pitchFamily="34" charset="0"/>
                <a:ea typeface="Calibri" pitchFamily="34" charset="-122"/>
                <a:cs typeface="Calibri" pitchFamily="34" charset="-120"/>
              </a:rPr>
              <a:t>3</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65760" y="201168"/>
            <a:ext cx="1463040" cy="256032"/>
          </a:xfrm>
          <a:prstGeom prst="rect">
            <a:avLst/>
          </a:prstGeom>
          <a:solidFill>
            <a:srgbClr val="C9922A"/>
          </a:solidFill>
          <a:ln w="12700">
            <a:solidFill>
              <a:srgbClr val="C9922A"/>
            </a:solidFill>
            <a:prstDash val="solid"/>
          </a:ln>
        </p:spPr>
      </p:sp>
      <p:sp>
        <p:nvSpPr>
          <p:cNvPr id="3" name="Text 1"/>
          <p:cNvSpPr/>
          <p:nvPr/>
        </p:nvSpPr>
        <p:spPr>
          <a:xfrm>
            <a:off x="365760" y="201168"/>
            <a:ext cx="1463040" cy="256032"/>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THE APPROACH</a:t>
            </a:r>
            <a:endParaRPr lang="en-US" sz="900" dirty="0"/>
          </a:p>
        </p:txBody>
      </p:sp>
      <p:sp>
        <p:nvSpPr>
          <p:cNvPr id="4" name="Text 2"/>
          <p:cNvSpPr/>
          <p:nvPr/>
        </p:nvSpPr>
        <p:spPr>
          <a:xfrm>
            <a:off x="365760" y="548640"/>
            <a:ext cx="8412480" cy="594360"/>
          </a:xfrm>
          <a:prstGeom prst="rect">
            <a:avLst/>
          </a:prstGeom>
          <a:noFill/>
          <a:ln/>
        </p:spPr>
        <p:txBody>
          <a:bodyPr wrap="square" rtlCol="0" anchor="ctr"/>
          <a:lstStyle/>
          <a:p>
            <a:pPr marL="0" indent="0">
              <a:buNone/>
            </a:pPr>
            <a:r>
              <a:rPr lang="en-US" sz="2800" b="1" dirty="0">
                <a:solidFill>
                  <a:srgbClr val="0D1F4E"/>
                </a:solidFill>
                <a:latin typeface="Calibri" pitchFamily="34" charset="0"/>
                <a:ea typeface="Calibri" pitchFamily="34" charset="-122"/>
                <a:cs typeface="Calibri" pitchFamily="34" charset="-120"/>
              </a:rPr>
              <a:t>How we address it - Programme Overview</a:t>
            </a:r>
            <a:endParaRPr lang="en-US" sz="2800" dirty="0"/>
          </a:p>
        </p:txBody>
      </p:sp>
      <p:sp>
        <p:nvSpPr>
          <p:cNvPr id="5" name="Text 3"/>
          <p:cNvSpPr/>
          <p:nvPr/>
        </p:nvSpPr>
        <p:spPr>
          <a:xfrm>
            <a:off x="365760" y="1170432"/>
            <a:ext cx="8412480" cy="274320"/>
          </a:xfrm>
          <a:prstGeom prst="rect">
            <a:avLst/>
          </a:prstGeom>
          <a:noFill/>
          <a:ln/>
        </p:spPr>
        <p:txBody>
          <a:bodyPr wrap="square" rtlCol="0" anchor="ctr"/>
          <a:lstStyle/>
          <a:p>
            <a:pPr marL="0" indent="0">
              <a:buNone/>
            </a:pPr>
            <a:r>
              <a:rPr lang="en-US" sz="1200" i="1" dirty="0">
                <a:solidFill>
                  <a:srgbClr val="8A9BC0"/>
                </a:solidFill>
                <a:latin typeface="Calibri" pitchFamily="34" charset="0"/>
                <a:ea typeface="Calibri" pitchFamily="34" charset="-122"/>
                <a:cs typeface="Calibri" pitchFamily="34" charset="-120"/>
              </a:rPr>
              <a:t>No methodology details but you can name it. No jargon. Plain language - what they will experience.</a:t>
            </a:r>
            <a:endParaRPr lang="en-US" sz="1200" dirty="0"/>
          </a:p>
        </p:txBody>
      </p:sp>
      <p:sp>
        <p:nvSpPr>
          <p:cNvPr id="6" name="Shape 4"/>
          <p:cNvSpPr/>
          <p:nvPr/>
        </p:nvSpPr>
        <p:spPr>
          <a:xfrm>
            <a:off x="365760" y="1554480"/>
            <a:ext cx="8412480" cy="749808"/>
          </a:xfrm>
          <a:prstGeom prst="roundRect">
            <a:avLst>
              <a:gd name="adj" fmla="val 7317"/>
            </a:avLst>
          </a:prstGeom>
          <a:solidFill>
            <a:srgbClr val="F2F4F8"/>
          </a:solidFill>
          <a:ln w="12700">
            <a:solidFill>
              <a:srgbClr val="CBD5E0"/>
            </a:solidFill>
            <a:prstDash val="solid"/>
          </a:ln>
        </p:spPr>
      </p:sp>
      <p:sp>
        <p:nvSpPr>
          <p:cNvPr id="7" name="Text 5"/>
          <p:cNvSpPr/>
          <p:nvPr/>
        </p:nvSpPr>
        <p:spPr>
          <a:xfrm>
            <a:off x="502920" y="1645920"/>
            <a:ext cx="8138160" cy="566928"/>
          </a:xfrm>
          <a:prstGeom prst="rect">
            <a:avLst/>
          </a:prstGeom>
          <a:noFill/>
          <a:ln/>
        </p:spPr>
        <p:txBody>
          <a:bodyPr wrap="square" rtlCol="0" anchor="t"/>
          <a:lstStyle/>
          <a:p>
            <a:pPr marL="0" indent="0">
              <a:buNone/>
            </a:pPr>
            <a:r>
              <a:rPr lang="en-US" sz="1250" b="1" dirty="0">
                <a:solidFill>
                  <a:srgbClr val="0D1F4E"/>
                </a:solidFill>
                <a:latin typeface="Calibri" pitchFamily="34" charset="0"/>
                <a:ea typeface="Calibri" pitchFamily="34" charset="-122"/>
                <a:cs typeface="Calibri" pitchFamily="34" charset="-120"/>
              </a:rPr>
              <a:t>What this </a:t>
            </a:r>
            <a:r>
              <a:rPr lang="en-US" sz="1250" b="1" dirty="0" err="1">
                <a:solidFill>
                  <a:srgbClr val="0D1F4E"/>
                </a:solidFill>
                <a:latin typeface="Calibri" pitchFamily="34" charset="0"/>
                <a:ea typeface="Calibri" pitchFamily="34" charset="-122"/>
                <a:cs typeface="Calibri" pitchFamily="34" charset="-120"/>
              </a:rPr>
              <a:t>programme</a:t>
            </a:r>
            <a:r>
              <a:rPr lang="en-US" sz="1250" b="1" dirty="0">
                <a:solidFill>
                  <a:srgbClr val="0D1F4E"/>
                </a:solidFill>
                <a:latin typeface="Calibri" pitchFamily="34" charset="0"/>
                <a:ea typeface="Calibri" pitchFamily="34" charset="-122"/>
                <a:cs typeface="Calibri" pitchFamily="34" charset="-120"/>
              </a:rPr>
              <a:t> is
</a:t>
            </a:r>
            <a:endParaRPr lang="en-US" sz="1250" dirty="0"/>
          </a:p>
          <a:p>
            <a:pPr marL="0" indent="0">
              <a:buNone/>
            </a:pPr>
            <a:r>
              <a:rPr lang="en-US" sz="1150" dirty="0">
                <a:solidFill>
                  <a:srgbClr val="7B93C4"/>
                </a:solidFill>
                <a:latin typeface="Calibri" pitchFamily="34" charset="0"/>
                <a:ea typeface="Calibri" pitchFamily="34" charset="-122"/>
                <a:cs typeface="Calibri" pitchFamily="34" charset="-120"/>
              </a:rPr>
              <a:t>One clear paragraph. What it is, what it does, and who it's for. Write it in plain English as if you're explaining it to a busy executive.</a:t>
            </a:r>
            <a:endParaRPr lang="en-US" sz="1250" dirty="0"/>
          </a:p>
        </p:txBody>
      </p:sp>
      <p:sp>
        <p:nvSpPr>
          <p:cNvPr id="8" name="Shape 6"/>
          <p:cNvSpPr/>
          <p:nvPr/>
        </p:nvSpPr>
        <p:spPr>
          <a:xfrm>
            <a:off x="365760" y="2404872"/>
            <a:ext cx="4023360" cy="987552"/>
          </a:xfrm>
          <a:prstGeom prst="roundRect">
            <a:avLst>
              <a:gd name="adj" fmla="val 5556"/>
            </a:avLst>
          </a:prstGeom>
          <a:solidFill>
            <a:srgbClr val="F2F4F8"/>
          </a:solidFill>
          <a:ln w="12700">
            <a:solidFill>
              <a:srgbClr val="CBD5E0"/>
            </a:solidFill>
            <a:prstDash val="solid"/>
          </a:ln>
        </p:spPr>
      </p:sp>
      <p:sp>
        <p:nvSpPr>
          <p:cNvPr id="9" name="Text 7"/>
          <p:cNvSpPr/>
          <p:nvPr/>
        </p:nvSpPr>
        <p:spPr>
          <a:xfrm>
            <a:off x="502920" y="2496312"/>
            <a:ext cx="3749040" cy="804672"/>
          </a:xfrm>
          <a:prstGeom prst="rect">
            <a:avLst/>
          </a:prstGeom>
          <a:noFill/>
          <a:ln/>
        </p:spPr>
        <p:txBody>
          <a:bodyPr wrap="square" rtlCol="0" anchor="t"/>
          <a:lstStyle/>
          <a:p>
            <a:pPr marL="0" indent="0">
              <a:buNone/>
            </a:pPr>
            <a:r>
              <a:rPr lang="en-US" sz="1250" b="1" dirty="0">
                <a:solidFill>
                  <a:srgbClr val="0D1F4E"/>
                </a:solidFill>
                <a:latin typeface="Calibri" pitchFamily="34" charset="0"/>
                <a:ea typeface="Calibri" pitchFamily="34" charset="-122"/>
                <a:cs typeface="Calibri" pitchFamily="34" charset="-120"/>
              </a:rPr>
              <a:t>Who it’s for
</a:t>
            </a:r>
            <a:endParaRPr lang="en-US" sz="1250" dirty="0"/>
          </a:p>
          <a:p>
            <a:pPr marL="0" indent="0">
              <a:buNone/>
            </a:pPr>
            <a:r>
              <a:rPr lang="en-US" sz="1150" dirty="0">
                <a:solidFill>
                  <a:srgbClr val="7B93C4"/>
                </a:solidFill>
                <a:latin typeface="Calibri" pitchFamily="34" charset="0"/>
                <a:ea typeface="Calibri" pitchFamily="34" charset="-122"/>
                <a:cs typeface="Calibri" pitchFamily="34" charset="-120"/>
              </a:rPr>
              <a:t>Which group of people does this serve? Be specific about role, level, or situation.</a:t>
            </a:r>
            <a:endParaRPr lang="en-US" sz="1250" dirty="0"/>
          </a:p>
        </p:txBody>
      </p:sp>
      <p:sp>
        <p:nvSpPr>
          <p:cNvPr id="10" name="Shape 8"/>
          <p:cNvSpPr/>
          <p:nvPr/>
        </p:nvSpPr>
        <p:spPr>
          <a:xfrm>
            <a:off x="4526280" y="2404872"/>
            <a:ext cx="4251960" cy="987552"/>
          </a:xfrm>
          <a:prstGeom prst="roundRect">
            <a:avLst>
              <a:gd name="adj" fmla="val 5556"/>
            </a:avLst>
          </a:prstGeom>
          <a:solidFill>
            <a:srgbClr val="F2F4F8"/>
          </a:solidFill>
          <a:ln w="12700">
            <a:solidFill>
              <a:srgbClr val="CBD5E0"/>
            </a:solidFill>
            <a:prstDash val="solid"/>
          </a:ln>
        </p:spPr>
      </p:sp>
      <p:sp>
        <p:nvSpPr>
          <p:cNvPr id="11" name="Text 9"/>
          <p:cNvSpPr/>
          <p:nvPr/>
        </p:nvSpPr>
        <p:spPr>
          <a:xfrm>
            <a:off x="4663440" y="2496312"/>
            <a:ext cx="3977640" cy="804672"/>
          </a:xfrm>
          <a:prstGeom prst="rect">
            <a:avLst/>
          </a:prstGeom>
          <a:noFill/>
          <a:ln/>
        </p:spPr>
        <p:txBody>
          <a:bodyPr wrap="square" rtlCol="0" anchor="t"/>
          <a:lstStyle/>
          <a:p>
            <a:pPr marL="0" indent="0">
              <a:buNone/>
            </a:pPr>
            <a:r>
              <a:rPr lang="en-US" sz="1250" b="1" dirty="0">
                <a:solidFill>
                  <a:srgbClr val="0D1F4E"/>
                </a:solidFill>
                <a:latin typeface="Calibri" pitchFamily="34" charset="0"/>
                <a:ea typeface="Calibri" pitchFamily="34" charset="-122"/>
                <a:cs typeface="Calibri" pitchFamily="34" charset="-120"/>
              </a:rPr>
              <a:t>How it’s delivered
</a:t>
            </a:r>
            <a:endParaRPr lang="en-US" sz="1250" dirty="0"/>
          </a:p>
          <a:p>
            <a:pPr marL="0" indent="0">
              <a:buNone/>
            </a:pPr>
            <a:r>
              <a:rPr lang="en-US" sz="1150" dirty="0">
                <a:solidFill>
                  <a:srgbClr val="7B93C4"/>
                </a:solidFill>
                <a:latin typeface="Calibri" pitchFamily="34" charset="0"/>
                <a:ea typeface="Calibri" pitchFamily="34" charset="-122"/>
                <a:cs typeface="Calibri" pitchFamily="34" charset="-120"/>
              </a:rPr>
              <a:t>Format: in-person / virtual / blended. Group size. Language. Location. Scheduling.</a:t>
            </a:r>
            <a:endParaRPr lang="en-US" sz="1250" dirty="0"/>
          </a:p>
        </p:txBody>
      </p:sp>
      <p:sp>
        <p:nvSpPr>
          <p:cNvPr id="12" name="Shape 10"/>
          <p:cNvSpPr/>
          <p:nvPr/>
        </p:nvSpPr>
        <p:spPr>
          <a:xfrm>
            <a:off x="365760" y="3493008"/>
            <a:ext cx="8412480" cy="777240"/>
          </a:xfrm>
          <a:prstGeom prst="roundRect">
            <a:avLst>
              <a:gd name="adj" fmla="val 7059"/>
            </a:avLst>
          </a:prstGeom>
          <a:solidFill>
            <a:srgbClr val="F2F4F8"/>
          </a:solidFill>
          <a:ln w="12700">
            <a:solidFill>
              <a:srgbClr val="CBD5E0"/>
            </a:solidFill>
            <a:prstDash val="solid"/>
          </a:ln>
        </p:spPr>
      </p:sp>
      <p:sp>
        <p:nvSpPr>
          <p:cNvPr id="13" name="Text 11"/>
          <p:cNvSpPr/>
          <p:nvPr/>
        </p:nvSpPr>
        <p:spPr>
          <a:xfrm>
            <a:off x="502920" y="3584448"/>
            <a:ext cx="8138160" cy="594360"/>
          </a:xfrm>
          <a:prstGeom prst="rect">
            <a:avLst/>
          </a:prstGeom>
          <a:noFill/>
          <a:ln/>
        </p:spPr>
        <p:txBody>
          <a:bodyPr wrap="square" rtlCol="0" anchor="t"/>
          <a:lstStyle/>
          <a:p>
            <a:pPr marL="0" indent="0">
              <a:buNone/>
            </a:pPr>
            <a:r>
              <a:rPr lang="en-US" sz="1250" b="1" dirty="0">
                <a:solidFill>
                  <a:srgbClr val="0D1F4E"/>
                </a:solidFill>
                <a:latin typeface="Calibri" pitchFamily="34" charset="0"/>
                <a:ea typeface="Calibri" pitchFamily="34" charset="-122"/>
                <a:cs typeface="Calibri" pitchFamily="34" charset="-120"/>
              </a:rPr>
              <a:t>What makes this different
</a:t>
            </a:r>
            <a:endParaRPr lang="en-US" sz="1250" dirty="0"/>
          </a:p>
          <a:p>
            <a:pPr marL="0" indent="0">
              <a:buNone/>
            </a:pPr>
            <a:r>
              <a:rPr lang="en-US" sz="1150" dirty="0">
                <a:solidFill>
                  <a:srgbClr val="7B93C4"/>
                </a:solidFill>
                <a:latin typeface="Calibri" pitchFamily="34" charset="0"/>
                <a:ea typeface="Calibri" pitchFamily="34" charset="-122"/>
                <a:cs typeface="Calibri" pitchFamily="34" charset="-120"/>
              </a:rPr>
              <a:t>Why this approach rather than alternatives? What is the specific design choice that makes this work where others haven't?</a:t>
            </a:r>
            <a:endParaRPr lang="en-US" sz="1250" dirty="0"/>
          </a:p>
        </p:txBody>
      </p:sp>
      <p:sp>
        <p:nvSpPr>
          <p:cNvPr id="14" name="Text 12"/>
          <p:cNvSpPr/>
          <p:nvPr/>
        </p:nvSpPr>
        <p:spPr>
          <a:xfrm>
            <a:off x="365760" y="4864608"/>
            <a:ext cx="6400800" cy="182880"/>
          </a:xfrm>
          <a:prstGeom prst="rect">
            <a:avLst/>
          </a:prstGeom>
          <a:noFill/>
          <a:ln/>
        </p:spPr>
        <p:txBody>
          <a:bodyPr wrap="square" rtlCol="0" anchor="ctr"/>
          <a:lstStyle/>
          <a:p>
            <a:pPr marL="0" indent="0">
              <a:buNone/>
            </a:pPr>
            <a:r>
              <a:rPr lang="en-US" sz="800" dirty="0">
                <a:solidFill>
                  <a:srgbClr val="8A9BC0"/>
                </a:solidFill>
                <a:latin typeface="Calibri" pitchFamily="34" charset="0"/>
                <a:ea typeface="Calibri" pitchFamily="34" charset="-122"/>
                <a:cs typeface="Calibri" pitchFamily="34" charset="-120"/>
              </a:rPr>
              <a:t>[Programme Name]  ·  Prepared for [Client]  ·  Confidential</a:t>
            </a:r>
            <a:endParaRPr lang="en-US" sz="800" dirty="0"/>
          </a:p>
        </p:txBody>
      </p:sp>
      <p:sp>
        <p:nvSpPr>
          <p:cNvPr id="15" name="Text 13"/>
          <p:cNvSpPr/>
          <p:nvPr/>
        </p:nvSpPr>
        <p:spPr>
          <a:xfrm>
            <a:off x="8595360" y="4864608"/>
            <a:ext cx="365760" cy="182880"/>
          </a:xfrm>
          <a:prstGeom prst="rect">
            <a:avLst/>
          </a:prstGeom>
          <a:noFill/>
          <a:ln/>
        </p:spPr>
        <p:txBody>
          <a:bodyPr wrap="square" rtlCol="0" anchor="ctr"/>
          <a:lstStyle/>
          <a:p>
            <a:pPr marL="0" indent="0" algn="r">
              <a:buNone/>
            </a:pPr>
            <a:r>
              <a:rPr lang="en-US" sz="800" dirty="0">
                <a:solidFill>
                  <a:srgbClr val="8A9BC0"/>
                </a:solidFill>
                <a:latin typeface="Calibri" pitchFamily="34" charset="0"/>
                <a:ea typeface="Calibri" pitchFamily="34" charset="-122"/>
                <a:cs typeface="Calibri" pitchFamily="34" charset="-120"/>
              </a:rPr>
              <a:t>4</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1F4E"/>
        </a:solidFill>
        <a:effectLst/>
      </p:bgPr>
    </p:bg>
    <p:spTree>
      <p:nvGrpSpPr>
        <p:cNvPr id="1" name=""/>
        <p:cNvGrpSpPr/>
        <p:nvPr/>
      </p:nvGrpSpPr>
      <p:grpSpPr>
        <a:xfrm>
          <a:off x="0" y="0"/>
          <a:ext cx="0" cy="0"/>
          <a:chOff x="0" y="0"/>
          <a:chExt cx="0" cy="0"/>
        </a:xfrm>
      </p:grpSpPr>
      <p:sp>
        <p:nvSpPr>
          <p:cNvPr id="2" name="Shape 0"/>
          <p:cNvSpPr/>
          <p:nvPr/>
        </p:nvSpPr>
        <p:spPr>
          <a:xfrm>
            <a:off x="365760" y="201168"/>
            <a:ext cx="1463040" cy="256032"/>
          </a:xfrm>
          <a:prstGeom prst="rect">
            <a:avLst/>
          </a:prstGeom>
          <a:solidFill>
            <a:srgbClr val="C9922A"/>
          </a:solidFill>
          <a:ln w="12700">
            <a:solidFill>
              <a:srgbClr val="C9922A"/>
            </a:solidFill>
            <a:prstDash val="solid"/>
          </a:ln>
        </p:spPr>
      </p:sp>
      <p:sp>
        <p:nvSpPr>
          <p:cNvPr id="3" name="Text 1"/>
          <p:cNvSpPr/>
          <p:nvPr/>
        </p:nvSpPr>
        <p:spPr>
          <a:xfrm>
            <a:off x="365760" y="201168"/>
            <a:ext cx="1463040" cy="256032"/>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THE APPROACH</a:t>
            </a:r>
            <a:endParaRPr lang="en-US" sz="900" dirty="0"/>
          </a:p>
        </p:txBody>
      </p:sp>
      <p:sp>
        <p:nvSpPr>
          <p:cNvPr id="4" name="Text 2"/>
          <p:cNvSpPr/>
          <p:nvPr/>
        </p:nvSpPr>
        <p:spPr>
          <a:xfrm>
            <a:off x="365760" y="548640"/>
            <a:ext cx="8412480" cy="54864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Programme Structure</a:t>
            </a:r>
            <a:endParaRPr lang="en-US" sz="2800" dirty="0"/>
          </a:p>
        </p:txBody>
      </p:sp>
      <p:sp>
        <p:nvSpPr>
          <p:cNvPr id="5" name="Text 3"/>
          <p:cNvSpPr/>
          <p:nvPr/>
        </p:nvSpPr>
        <p:spPr>
          <a:xfrm>
            <a:off x="365760" y="1115568"/>
            <a:ext cx="8412480" cy="256032"/>
          </a:xfrm>
          <a:prstGeom prst="rect">
            <a:avLst/>
          </a:prstGeom>
          <a:noFill/>
          <a:ln/>
        </p:spPr>
        <p:txBody>
          <a:bodyPr wrap="square" rtlCol="0" anchor="ctr"/>
          <a:lstStyle/>
          <a:p>
            <a:pPr marL="0" indent="0">
              <a:buNone/>
            </a:pPr>
            <a:r>
              <a:rPr lang="en-US" sz="1200" i="1" dirty="0">
                <a:solidFill>
                  <a:srgbClr val="8A9BC0"/>
                </a:solidFill>
                <a:latin typeface="Calibri" pitchFamily="34" charset="0"/>
                <a:ea typeface="Calibri" pitchFamily="34" charset="-122"/>
                <a:cs typeface="Calibri" pitchFamily="34" charset="-120"/>
              </a:rPr>
              <a:t>Each session named, numbered, and formatted. Total time and duration stated clearly.</a:t>
            </a:r>
            <a:endParaRPr lang="en-US" sz="1200" dirty="0"/>
          </a:p>
        </p:txBody>
      </p:sp>
      <p:sp>
        <p:nvSpPr>
          <p:cNvPr id="6" name="Shape 4"/>
          <p:cNvSpPr/>
          <p:nvPr/>
        </p:nvSpPr>
        <p:spPr>
          <a:xfrm>
            <a:off x="320040" y="1463040"/>
            <a:ext cx="8503920" cy="475488"/>
          </a:xfrm>
          <a:prstGeom prst="roundRect">
            <a:avLst>
              <a:gd name="adj" fmla="val 11538"/>
            </a:avLst>
          </a:prstGeom>
          <a:solidFill>
            <a:srgbClr val="1C2E6B"/>
          </a:solidFill>
          <a:ln w="12700">
            <a:solidFill>
              <a:srgbClr val="1C2E6B"/>
            </a:solidFill>
            <a:prstDash val="solid"/>
          </a:ln>
        </p:spPr>
      </p:sp>
      <p:sp>
        <p:nvSpPr>
          <p:cNvPr id="7" name="Shape 5"/>
          <p:cNvSpPr/>
          <p:nvPr/>
        </p:nvSpPr>
        <p:spPr>
          <a:xfrm>
            <a:off x="438912" y="1554480"/>
            <a:ext cx="347472" cy="292608"/>
          </a:xfrm>
          <a:prstGeom prst="roundRect">
            <a:avLst>
              <a:gd name="adj" fmla="val 12500"/>
            </a:avLst>
          </a:prstGeom>
          <a:solidFill>
            <a:srgbClr val="C9922A"/>
          </a:solidFill>
          <a:ln w="12700">
            <a:solidFill>
              <a:srgbClr val="C9922A"/>
            </a:solidFill>
            <a:prstDash val="solid"/>
          </a:ln>
        </p:spPr>
      </p:sp>
      <p:sp>
        <p:nvSpPr>
          <p:cNvPr id="8" name="Text 6"/>
          <p:cNvSpPr/>
          <p:nvPr/>
        </p:nvSpPr>
        <p:spPr>
          <a:xfrm>
            <a:off x="438912" y="1554480"/>
            <a:ext cx="347472" cy="292608"/>
          </a:xfrm>
          <a:prstGeom prst="rect">
            <a:avLst/>
          </a:prstGeom>
          <a:noFill/>
          <a:ln/>
        </p:spPr>
        <p:txBody>
          <a:bodyPr wrap="square" lIns="0" tIns="0" rIns="0" bIns="0" rtlCol="0" anchor="ctr"/>
          <a:lstStyle/>
          <a:p>
            <a:pPr marL="0" indent="0" algn="ctr">
              <a:buNone/>
            </a:pPr>
            <a:r>
              <a:rPr lang="en-US" sz="1100" b="1" dirty="0">
                <a:solidFill>
                  <a:srgbClr val="0D1F4E"/>
                </a:solidFill>
                <a:latin typeface="Calibri" pitchFamily="34" charset="0"/>
                <a:ea typeface="Calibri" pitchFamily="34" charset="-122"/>
                <a:cs typeface="Calibri" pitchFamily="34" charset="-120"/>
              </a:rPr>
              <a:t>1</a:t>
            </a:r>
            <a:endParaRPr lang="en-US" sz="1100" dirty="0"/>
          </a:p>
        </p:txBody>
      </p:sp>
      <p:sp>
        <p:nvSpPr>
          <p:cNvPr id="9" name="Text 7"/>
          <p:cNvSpPr/>
          <p:nvPr/>
        </p:nvSpPr>
        <p:spPr>
          <a:xfrm>
            <a:off x="914400" y="1517904"/>
            <a:ext cx="2286000" cy="237744"/>
          </a:xfrm>
          <a:prstGeom prst="rect">
            <a:avLst/>
          </a:prstGeom>
          <a:noFill/>
          <a:ln/>
        </p:spPr>
        <p:txBody>
          <a:bodyPr wrap="square" rtlCol="0" anchor="ctr"/>
          <a:lstStyle/>
          <a:p>
            <a:pPr marL="0" indent="0">
              <a:buNone/>
            </a:pPr>
            <a:r>
              <a:rPr lang="en-US" sz="1200" b="1" dirty="0">
                <a:solidFill>
                  <a:srgbClr val="C9922A"/>
                </a:solidFill>
                <a:latin typeface="Calibri" pitchFamily="34" charset="0"/>
                <a:ea typeface="Calibri" pitchFamily="34" charset="-122"/>
                <a:cs typeface="Calibri" pitchFamily="34" charset="-120"/>
              </a:rPr>
              <a:t>[Session Name]</a:t>
            </a:r>
            <a:endParaRPr lang="en-US" sz="1200" dirty="0"/>
          </a:p>
        </p:txBody>
      </p:sp>
      <p:sp>
        <p:nvSpPr>
          <p:cNvPr id="10" name="Shape 8"/>
          <p:cNvSpPr/>
          <p:nvPr/>
        </p:nvSpPr>
        <p:spPr>
          <a:xfrm>
            <a:off x="3273552" y="1554480"/>
            <a:ext cx="640080" cy="237744"/>
          </a:xfrm>
          <a:prstGeom prst="roundRect">
            <a:avLst>
              <a:gd name="adj" fmla="val 15385"/>
            </a:avLst>
          </a:prstGeom>
          <a:solidFill>
            <a:srgbClr val="263580"/>
          </a:solidFill>
          <a:ln w="12700">
            <a:solidFill>
              <a:srgbClr val="263580"/>
            </a:solidFill>
            <a:prstDash val="solid"/>
          </a:ln>
        </p:spPr>
      </p:sp>
      <p:sp>
        <p:nvSpPr>
          <p:cNvPr id="11" name="Text 9"/>
          <p:cNvSpPr/>
          <p:nvPr/>
        </p:nvSpPr>
        <p:spPr>
          <a:xfrm>
            <a:off x="3273552" y="1554480"/>
            <a:ext cx="640080" cy="237744"/>
          </a:xfrm>
          <a:prstGeom prst="rect">
            <a:avLst/>
          </a:prstGeom>
          <a:noFill/>
          <a:ln/>
        </p:spPr>
        <p:txBody>
          <a:bodyPr wrap="square" lIns="0" tIns="0" rIns="0" bIns="0" rtlCol="0" anchor="ctr"/>
          <a:lstStyle/>
          <a:p>
            <a:pPr marL="0" indent="0" algn="ctr">
              <a:buNone/>
            </a:pPr>
            <a:r>
              <a:rPr lang="en-US" sz="900" b="1" dirty="0">
                <a:solidFill>
                  <a:srgbClr val="C9922A"/>
                </a:solidFill>
                <a:latin typeface="Calibri" pitchFamily="34" charset="0"/>
                <a:ea typeface="Calibri" pitchFamily="34" charset="-122"/>
                <a:cs typeface="Calibri" pitchFamily="34" charset="-120"/>
              </a:rPr>
              <a:t>1:1</a:t>
            </a:r>
            <a:endParaRPr lang="en-US" sz="900" dirty="0"/>
          </a:p>
        </p:txBody>
      </p:sp>
      <p:sp>
        <p:nvSpPr>
          <p:cNvPr id="12" name="Text 10"/>
          <p:cNvSpPr/>
          <p:nvPr/>
        </p:nvSpPr>
        <p:spPr>
          <a:xfrm>
            <a:off x="4023360" y="1554480"/>
            <a:ext cx="4663440" cy="274320"/>
          </a:xfrm>
          <a:prstGeom prst="rect">
            <a:avLst/>
          </a:prstGeom>
          <a:noFill/>
          <a:ln/>
        </p:spPr>
        <p:txBody>
          <a:bodyPr wrap="square" rtlCol="0" anchor="ctr"/>
          <a:lstStyle/>
          <a:p>
            <a:pPr marL="0" indent="0">
              <a:buNone/>
            </a:pPr>
            <a:r>
              <a:rPr lang="en-US" sz="1050" i="1" dirty="0">
                <a:solidFill>
                  <a:srgbClr val="7B93C4"/>
                </a:solidFill>
                <a:latin typeface="Calibri" pitchFamily="34" charset="0"/>
                <a:ea typeface="Calibri" pitchFamily="34" charset="-122"/>
                <a:cs typeface="Calibri" pitchFamily="34" charset="-120"/>
              </a:rPr>
              <a:t>What happens in this session. What the participant walks away with.</a:t>
            </a:r>
            <a:endParaRPr lang="en-US" sz="1050" dirty="0"/>
          </a:p>
        </p:txBody>
      </p:sp>
      <p:sp>
        <p:nvSpPr>
          <p:cNvPr id="13" name="Shape 11"/>
          <p:cNvSpPr/>
          <p:nvPr/>
        </p:nvSpPr>
        <p:spPr>
          <a:xfrm>
            <a:off x="320040" y="2039112"/>
            <a:ext cx="8503920" cy="475488"/>
          </a:xfrm>
          <a:prstGeom prst="roundRect">
            <a:avLst>
              <a:gd name="adj" fmla="val 11538"/>
            </a:avLst>
          </a:prstGeom>
          <a:solidFill>
            <a:srgbClr val="1C2E6B"/>
          </a:solidFill>
          <a:ln w="12700">
            <a:solidFill>
              <a:srgbClr val="1C2E6B"/>
            </a:solidFill>
            <a:prstDash val="solid"/>
          </a:ln>
        </p:spPr>
      </p:sp>
      <p:sp>
        <p:nvSpPr>
          <p:cNvPr id="14" name="Shape 12"/>
          <p:cNvSpPr/>
          <p:nvPr/>
        </p:nvSpPr>
        <p:spPr>
          <a:xfrm>
            <a:off x="438912" y="2130552"/>
            <a:ext cx="347472" cy="292608"/>
          </a:xfrm>
          <a:prstGeom prst="roundRect">
            <a:avLst>
              <a:gd name="adj" fmla="val 12500"/>
            </a:avLst>
          </a:prstGeom>
          <a:solidFill>
            <a:srgbClr val="C9922A"/>
          </a:solidFill>
          <a:ln w="12700">
            <a:solidFill>
              <a:srgbClr val="C9922A"/>
            </a:solidFill>
            <a:prstDash val="solid"/>
          </a:ln>
        </p:spPr>
      </p:sp>
      <p:sp>
        <p:nvSpPr>
          <p:cNvPr id="15" name="Text 13"/>
          <p:cNvSpPr/>
          <p:nvPr/>
        </p:nvSpPr>
        <p:spPr>
          <a:xfrm>
            <a:off x="438912" y="2130552"/>
            <a:ext cx="347472" cy="292608"/>
          </a:xfrm>
          <a:prstGeom prst="rect">
            <a:avLst/>
          </a:prstGeom>
          <a:noFill/>
          <a:ln/>
        </p:spPr>
        <p:txBody>
          <a:bodyPr wrap="square" lIns="0" tIns="0" rIns="0" bIns="0" rtlCol="0" anchor="ctr"/>
          <a:lstStyle/>
          <a:p>
            <a:pPr marL="0" indent="0" algn="ctr">
              <a:buNone/>
            </a:pPr>
            <a:r>
              <a:rPr lang="en-US" sz="1100" b="1" dirty="0">
                <a:solidFill>
                  <a:srgbClr val="0D1F4E"/>
                </a:solidFill>
                <a:latin typeface="Calibri" pitchFamily="34" charset="0"/>
                <a:ea typeface="Calibri" pitchFamily="34" charset="-122"/>
                <a:cs typeface="Calibri" pitchFamily="34" charset="-120"/>
              </a:rPr>
              <a:t>2</a:t>
            </a:r>
            <a:endParaRPr lang="en-US" sz="1100" dirty="0"/>
          </a:p>
        </p:txBody>
      </p:sp>
      <p:sp>
        <p:nvSpPr>
          <p:cNvPr id="16" name="Text 14"/>
          <p:cNvSpPr/>
          <p:nvPr/>
        </p:nvSpPr>
        <p:spPr>
          <a:xfrm>
            <a:off x="914400" y="2093976"/>
            <a:ext cx="2286000" cy="237744"/>
          </a:xfrm>
          <a:prstGeom prst="rect">
            <a:avLst/>
          </a:prstGeom>
          <a:noFill/>
          <a:ln/>
        </p:spPr>
        <p:txBody>
          <a:bodyPr wrap="square" rtlCol="0" anchor="ctr"/>
          <a:lstStyle/>
          <a:p>
            <a:pPr marL="0" indent="0">
              <a:buNone/>
            </a:pPr>
            <a:r>
              <a:rPr lang="en-US" sz="1200" b="1" dirty="0">
                <a:solidFill>
                  <a:srgbClr val="C9922A"/>
                </a:solidFill>
                <a:latin typeface="Calibri" pitchFamily="34" charset="0"/>
                <a:ea typeface="Calibri" pitchFamily="34" charset="-122"/>
                <a:cs typeface="Calibri" pitchFamily="34" charset="-120"/>
              </a:rPr>
              <a:t>[Session Name]</a:t>
            </a:r>
            <a:endParaRPr lang="en-US" sz="1200" dirty="0"/>
          </a:p>
        </p:txBody>
      </p:sp>
      <p:sp>
        <p:nvSpPr>
          <p:cNvPr id="17" name="Shape 15"/>
          <p:cNvSpPr/>
          <p:nvPr/>
        </p:nvSpPr>
        <p:spPr>
          <a:xfrm>
            <a:off x="3273552" y="2130552"/>
            <a:ext cx="640080" cy="237744"/>
          </a:xfrm>
          <a:prstGeom prst="roundRect">
            <a:avLst>
              <a:gd name="adj" fmla="val 15385"/>
            </a:avLst>
          </a:prstGeom>
          <a:solidFill>
            <a:srgbClr val="263580"/>
          </a:solidFill>
          <a:ln w="12700">
            <a:solidFill>
              <a:srgbClr val="263580"/>
            </a:solidFill>
            <a:prstDash val="solid"/>
          </a:ln>
        </p:spPr>
      </p:sp>
      <p:sp>
        <p:nvSpPr>
          <p:cNvPr id="18" name="Text 16"/>
          <p:cNvSpPr/>
          <p:nvPr/>
        </p:nvSpPr>
        <p:spPr>
          <a:xfrm>
            <a:off x="3273552" y="2130552"/>
            <a:ext cx="640080" cy="237744"/>
          </a:xfrm>
          <a:prstGeom prst="rect">
            <a:avLst/>
          </a:prstGeom>
          <a:noFill/>
          <a:ln/>
        </p:spPr>
        <p:txBody>
          <a:bodyPr wrap="square" lIns="0" tIns="0" rIns="0" bIns="0" rtlCol="0" anchor="ctr"/>
          <a:lstStyle/>
          <a:p>
            <a:pPr marL="0" indent="0" algn="ctr">
              <a:buNone/>
            </a:pPr>
            <a:r>
              <a:rPr lang="en-US" sz="900" b="1" dirty="0">
                <a:solidFill>
                  <a:srgbClr val="C9922A"/>
                </a:solidFill>
                <a:latin typeface="Calibri" pitchFamily="34" charset="0"/>
                <a:ea typeface="Calibri" pitchFamily="34" charset="-122"/>
                <a:cs typeface="Calibri" pitchFamily="34" charset="-120"/>
              </a:rPr>
              <a:t>Group</a:t>
            </a:r>
            <a:endParaRPr lang="en-US" sz="900" dirty="0"/>
          </a:p>
        </p:txBody>
      </p:sp>
      <p:sp>
        <p:nvSpPr>
          <p:cNvPr id="19" name="Text 17"/>
          <p:cNvSpPr/>
          <p:nvPr/>
        </p:nvSpPr>
        <p:spPr>
          <a:xfrm>
            <a:off x="4023360" y="2130552"/>
            <a:ext cx="4663440" cy="274320"/>
          </a:xfrm>
          <a:prstGeom prst="rect">
            <a:avLst/>
          </a:prstGeom>
          <a:noFill/>
          <a:ln/>
        </p:spPr>
        <p:txBody>
          <a:bodyPr wrap="square" rtlCol="0" anchor="ctr"/>
          <a:lstStyle/>
          <a:p>
            <a:pPr marL="0" indent="0">
              <a:buNone/>
            </a:pPr>
            <a:r>
              <a:rPr lang="en-US" sz="1050" i="1" dirty="0">
                <a:solidFill>
                  <a:srgbClr val="7B93C4"/>
                </a:solidFill>
                <a:latin typeface="Calibri" pitchFamily="34" charset="0"/>
                <a:ea typeface="Calibri" pitchFamily="34" charset="-122"/>
                <a:cs typeface="Calibri" pitchFamily="34" charset="-120"/>
              </a:rPr>
              <a:t>What happens in this session. What the participant walks away with.</a:t>
            </a:r>
            <a:endParaRPr lang="en-US" sz="1050" dirty="0"/>
          </a:p>
        </p:txBody>
      </p:sp>
      <p:sp>
        <p:nvSpPr>
          <p:cNvPr id="20" name="Shape 18"/>
          <p:cNvSpPr/>
          <p:nvPr/>
        </p:nvSpPr>
        <p:spPr>
          <a:xfrm>
            <a:off x="320040" y="2615184"/>
            <a:ext cx="8503920" cy="475488"/>
          </a:xfrm>
          <a:prstGeom prst="roundRect">
            <a:avLst>
              <a:gd name="adj" fmla="val 11538"/>
            </a:avLst>
          </a:prstGeom>
          <a:solidFill>
            <a:srgbClr val="1C2E6B"/>
          </a:solidFill>
          <a:ln w="12700">
            <a:solidFill>
              <a:srgbClr val="1C2E6B"/>
            </a:solidFill>
            <a:prstDash val="solid"/>
          </a:ln>
        </p:spPr>
      </p:sp>
      <p:sp>
        <p:nvSpPr>
          <p:cNvPr id="21" name="Shape 19"/>
          <p:cNvSpPr/>
          <p:nvPr/>
        </p:nvSpPr>
        <p:spPr>
          <a:xfrm>
            <a:off x="438912" y="2706624"/>
            <a:ext cx="347472" cy="292608"/>
          </a:xfrm>
          <a:prstGeom prst="roundRect">
            <a:avLst>
              <a:gd name="adj" fmla="val 12500"/>
            </a:avLst>
          </a:prstGeom>
          <a:solidFill>
            <a:srgbClr val="C9922A"/>
          </a:solidFill>
          <a:ln w="12700">
            <a:solidFill>
              <a:srgbClr val="C9922A"/>
            </a:solidFill>
            <a:prstDash val="solid"/>
          </a:ln>
        </p:spPr>
      </p:sp>
      <p:sp>
        <p:nvSpPr>
          <p:cNvPr id="22" name="Text 20"/>
          <p:cNvSpPr/>
          <p:nvPr/>
        </p:nvSpPr>
        <p:spPr>
          <a:xfrm>
            <a:off x="438912" y="2706624"/>
            <a:ext cx="347472" cy="292608"/>
          </a:xfrm>
          <a:prstGeom prst="rect">
            <a:avLst/>
          </a:prstGeom>
          <a:noFill/>
          <a:ln/>
        </p:spPr>
        <p:txBody>
          <a:bodyPr wrap="square" lIns="0" tIns="0" rIns="0" bIns="0" rtlCol="0" anchor="ctr"/>
          <a:lstStyle/>
          <a:p>
            <a:pPr marL="0" indent="0" algn="ctr">
              <a:buNone/>
            </a:pPr>
            <a:r>
              <a:rPr lang="en-US" sz="1100" b="1" dirty="0">
                <a:solidFill>
                  <a:srgbClr val="0D1F4E"/>
                </a:solidFill>
                <a:latin typeface="Calibri" pitchFamily="34" charset="0"/>
                <a:ea typeface="Calibri" pitchFamily="34" charset="-122"/>
                <a:cs typeface="Calibri" pitchFamily="34" charset="-120"/>
              </a:rPr>
              <a:t>3</a:t>
            </a:r>
            <a:endParaRPr lang="en-US" sz="1100" dirty="0"/>
          </a:p>
        </p:txBody>
      </p:sp>
      <p:sp>
        <p:nvSpPr>
          <p:cNvPr id="23" name="Text 21"/>
          <p:cNvSpPr/>
          <p:nvPr/>
        </p:nvSpPr>
        <p:spPr>
          <a:xfrm>
            <a:off x="914400" y="2670048"/>
            <a:ext cx="2286000" cy="237744"/>
          </a:xfrm>
          <a:prstGeom prst="rect">
            <a:avLst/>
          </a:prstGeom>
          <a:noFill/>
          <a:ln/>
        </p:spPr>
        <p:txBody>
          <a:bodyPr wrap="square" rtlCol="0" anchor="ctr"/>
          <a:lstStyle/>
          <a:p>
            <a:pPr marL="0" indent="0">
              <a:buNone/>
            </a:pPr>
            <a:r>
              <a:rPr lang="en-US" sz="1200" b="1" dirty="0">
                <a:solidFill>
                  <a:srgbClr val="C9922A"/>
                </a:solidFill>
                <a:latin typeface="Calibri" pitchFamily="34" charset="0"/>
                <a:ea typeface="Calibri" pitchFamily="34" charset="-122"/>
                <a:cs typeface="Calibri" pitchFamily="34" charset="-120"/>
              </a:rPr>
              <a:t>[Session Name]</a:t>
            </a:r>
            <a:endParaRPr lang="en-US" sz="1200" dirty="0"/>
          </a:p>
        </p:txBody>
      </p:sp>
      <p:sp>
        <p:nvSpPr>
          <p:cNvPr id="24" name="Shape 22"/>
          <p:cNvSpPr/>
          <p:nvPr/>
        </p:nvSpPr>
        <p:spPr>
          <a:xfrm>
            <a:off x="3273552" y="2706624"/>
            <a:ext cx="640080" cy="237744"/>
          </a:xfrm>
          <a:prstGeom prst="roundRect">
            <a:avLst>
              <a:gd name="adj" fmla="val 15385"/>
            </a:avLst>
          </a:prstGeom>
          <a:solidFill>
            <a:srgbClr val="263580"/>
          </a:solidFill>
          <a:ln w="12700">
            <a:solidFill>
              <a:srgbClr val="263580"/>
            </a:solidFill>
            <a:prstDash val="solid"/>
          </a:ln>
        </p:spPr>
      </p:sp>
      <p:sp>
        <p:nvSpPr>
          <p:cNvPr id="25" name="Text 23"/>
          <p:cNvSpPr/>
          <p:nvPr/>
        </p:nvSpPr>
        <p:spPr>
          <a:xfrm>
            <a:off x="3273552" y="2706624"/>
            <a:ext cx="640080" cy="237744"/>
          </a:xfrm>
          <a:prstGeom prst="rect">
            <a:avLst/>
          </a:prstGeom>
          <a:noFill/>
          <a:ln/>
        </p:spPr>
        <p:txBody>
          <a:bodyPr wrap="square" lIns="0" tIns="0" rIns="0" bIns="0" rtlCol="0" anchor="ctr"/>
          <a:lstStyle/>
          <a:p>
            <a:pPr marL="0" indent="0" algn="ctr">
              <a:buNone/>
            </a:pPr>
            <a:r>
              <a:rPr lang="en-US" sz="900" b="1" dirty="0">
                <a:solidFill>
                  <a:srgbClr val="C9922A"/>
                </a:solidFill>
                <a:latin typeface="Calibri" pitchFamily="34" charset="0"/>
                <a:ea typeface="Calibri" pitchFamily="34" charset="-122"/>
                <a:cs typeface="Calibri" pitchFamily="34" charset="-120"/>
              </a:rPr>
              <a:t>Group</a:t>
            </a:r>
            <a:endParaRPr lang="en-US" sz="900" dirty="0"/>
          </a:p>
        </p:txBody>
      </p:sp>
      <p:sp>
        <p:nvSpPr>
          <p:cNvPr id="26" name="Text 24"/>
          <p:cNvSpPr/>
          <p:nvPr/>
        </p:nvSpPr>
        <p:spPr>
          <a:xfrm>
            <a:off x="4023360" y="2706624"/>
            <a:ext cx="4663440" cy="274320"/>
          </a:xfrm>
          <a:prstGeom prst="rect">
            <a:avLst/>
          </a:prstGeom>
          <a:noFill/>
          <a:ln/>
        </p:spPr>
        <p:txBody>
          <a:bodyPr wrap="square" rtlCol="0" anchor="ctr"/>
          <a:lstStyle/>
          <a:p>
            <a:pPr marL="0" indent="0">
              <a:buNone/>
            </a:pPr>
            <a:r>
              <a:rPr lang="en-US" sz="1050" i="1" dirty="0">
                <a:solidFill>
                  <a:srgbClr val="7B93C4"/>
                </a:solidFill>
                <a:latin typeface="Calibri" pitchFamily="34" charset="0"/>
                <a:ea typeface="Calibri" pitchFamily="34" charset="-122"/>
                <a:cs typeface="Calibri" pitchFamily="34" charset="-120"/>
              </a:rPr>
              <a:t>What happens in this session. What the participant walks away with.</a:t>
            </a:r>
            <a:endParaRPr lang="en-US" sz="1050" dirty="0"/>
          </a:p>
        </p:txBody>
      </p:sp>
      <p:sp>
        <p:nvSpPr>
          <p:cNvPr id="27" name="Shape 25"/>
          <p:cNvSpPr/>
          <p:nvPr/>
        </p:nvSpPr>
        <p:spPr>
          <a:xfrm>
            <a:off x="320040" y="3191256"/>
            <a:ext cx="8503920" cy="475488"/>
          </a:xfrm>
          <a:prstGeom prst="roundRect">
            <a:avLst>
              <a:gd name="adj" fmla="val 11538"/>
            </a:avLst>
          </a:prstGeom>
          <a:solidFill>
            <a:srgbClr val="1C2E6B"/>
          </a:solidFill>
          <a:ln w="12700">
            <a:solidFill>
              <a:srgbClr val="1C2E6B"/>
            </a:solidFill>
            <a:prstDash val="solid"/>
          </a:ln>
        </p:spPr>
      </p:sp>
      <p:sp>
        <p:nvSpPr>
          <p:cNvPr id="28" name="Shape 26"/>
          <p:cNvSpPr/>
          <p:nvPr/>
        </p:nvSpPr>
        <p:spPr>
          <a:xfrm>
            <a:off x="438912" y="3282696"/>
            <a:ext cx="347472" cy="292608"/>
          </a:xfrm>
          <a:prstGeom prst="roundRect">
            <a:avLst>
              <a:gd name="adj" fmla="val 12500"/>
            </a:avLst>
          </a:prstGeom>
          <a:solidFill>
            <a:srgbClr val="C9922A"/>
          </a:solidFill>
          <a:ln w="12700">
            <a:solidFill>
              <a:srgbClr val="C9922A"/>
            </a:solidFill>
            <a:prstDash val="solid"/>
          </a:ln>
        </p:spPr>
      </p:sp>
      <p:sp>
        <p:nvSpPr>
          <p:cNvPr id="29" name="Text 27"/>
          <p:cNvSpPr/>
          <p:nvPr/>
        </p:nvSpPr>
        <p:spPr>
          <a:xfrm>
            <a:off x="438912" y="3282696"/>
            <a:ext cx="347472" cy="292608"/>
          </a:xfrm>
          <a:prstGeom prst="rect">
            <a:avLst/>
          </a:prstGeom>
          <a:noFill/>
          <a:ln/>
        </p:spPr>
        <p:txBody>
          <a:bodyPr wrap="square" lIns="0" tIns="0" rIns="0" bIns="0" rtlCol="0" anchor="ctr"/>
          <a:lstStyle/>
          <a:p>
            <a:pPr marL="0" indent="0" algn="ctr">
              <a:buNone/>
            </a:pPr>
            <a:r>
              <a:rPr lang="en-US" sz="1100" b="1" dirty="0">
                <a:solidFill>
                  <a:srgbClr val="0D1F4E"/>
                </a:solidFill>
                <a:latin typeface="Calibri" pitchFamily="34" charset="0"/>
                <a:ea typeface="Calibri" pitchFamily="34" charset="-122"/>
                <a:cs typeface="Calibri" pitchFamily="34" charset="-120"/>
              </a:rPr>
              <a:t>4</a:t>
            </a:r>
            <a:endParaRPr lang="en-US" sz="1100" dirty="0"/>
          </a:p>
        </p:txBody>
      </p:sp>
      <p:sp>
        <p:nvSpPr>
          <p:cNvPr id="30" name="Text 28"/>
          <p:cNvSpPr/>
          <p:nvPr/>
        </p:nvSpPr>
        <p:spPr>
          <a:xfrm>
            <a:off x="914400" y="3246120"/>
            <a:ext cx="2286000" cy="237744"/>
          </a:xfrm>
          <a:prstGeom prst="rect">
            <a:avLst/>
          </a:prstGeom>
          <a:noFill/>
          <a:ln/>
        </p:spPr>
        <p:txBody>
          <a:bodyPr wrap="square" rtlCol="0" anchor="ctr"/>
          <a:lstStyle/>
          <a:p>
            <a:pPr marL="0" indent="0">
              <a:buNone/>
            </a:pPr>
            <a:r>
              <a:rPr lang="en-US" sz="1200" b="1" dirty="0">
                <a:solidFill>
                  <a:srgbClr val="C9922A"/>
                </a:solidFill>
                <a:latin typeface="Calibri" pitchFamily="34" charset="0"/>
                <a:ea typeface="Calibri" pitchFamily="34" charset="-122"/>
                <a:cs typeface="Calibri" pitchFamily="34" charset="-120"/>
              </a:rPr>
              <a:t>[Session Name]</a:t>
            </a:r>
            <a:endParaRPr lang="en-US" sz="1200" dirty="0"/>
          </a:p>
        </p:txBody>
      </p:sp>
      <p:sp>
        <p:nvSpPr>
          <p:cNvPr id="31" name="Shape 29"/>
          <p:cNvSpPr/>
          <p:nvPr/>
        </p:nvSpPr>
        <p:spPr>
          <a:xfrm>
            <a:off x="3273552" y="3282696"/>
            <a:ext cx="640080" cy="237744"/>
          </a:xfrm>
          <a:prstGeom prst="roundRect">
            <a:avLst>
              <a:gd name="adj" fmla="val 15385"/>
            </a:avLst>
          </a:prstGeom>
          <a:solidFill>
            <a:srgbClr val="263580"/>
          </a:solidFill>
          <a:ln w="12700">
            <a:solidFill>
              <a:srgbClr val="263580"/>
            </a:solidFill>
            <a:prstDash val="solid"/>
          </a:ln>
        </p:spPr>
      </p:sp>
      <p:sp>
        <p:nvSpPr>
          <p:cNvPr id="32" name="Text 30"/>
          <p:cNvSpPr/>
          <p:nvPr/>
        </p:nvSpPr>
        <p:spPr>
          <a:xfrm>
            <a:off x="3273552" y="3282696"/>
            <a:ext cx="640080" cy="237744"/>
          </a:xfrm>
          <a:prstGeom prst="rect">
            <a:avLst/>
          </a:prstGeom>
          <a:noFill/>
          <a:ln/>
        </p:spPr>
        <p:txBody>
          <a:bodyPr wrap="square" lIns="0" tIns="0" rIns="0" bIns="0" rtlCol="0" anchor="ctr"/>
          <a:lstStyle/>
          <a:p>
            <a:pPr marL="0" indent="0" algn="ctr">
              <a:buNone/>
            </a:pPr>
            <a:r>
              <a:rPr lang="en-US" sz="900" b="1" dirty="0">
                <a:solidFill>
                  <a:srgbClr val="C9922A"/>
                </a:solidFill>
                <a:latin typeface="Calibri" pitchFamily="34" charset="0"/>
                <a:ea typeface="Calibri" pitchFamily="34" charset="-122"/>
                <a:cs typeface="Calibri" pitchFamily="34" charset="-120"/>
              </a:rPr>
              <a:t>1:1</a:t>
            </a:r>
            <a:endParaRPr lang="en-US" sz="900" dirty="0"/>
          </a:p>
        </p:txBody>
      </p:sp>
      <p:sp>
        <p:nvSpPr>
          <p:cNvPr id="33" name="Text 31"/>
          <p:cNvSpPr/>
          <p:nvPr/>
        </p:nvSpPr>
        <p:spPr>
          <a:xfrm>
            <a:off x="4023360" y="3282696"/>
            <a:ext cx="4663440" cy="274320"/>
          </a:xfrm>
          <a:prstGeom prst="rect">
            <a:avLst/>
          </a:prstGeom>
          <a:noFill/>
          <a:ln/>
        </p:spPr>
        <p:txBody>
          <a:bodyPr wrap="square" rtlCol="0" anchor="ctr"/>
          <a:lstStyle/>
          <a:p>
            <a:pPr marL="0" indent="0">
              <a:buNone/>
            </a:pPr>
            <a:r>
              <a:rPr lang="en-US" sz="1050" i="1" dirty="0">
                <a:solidFill>
                  <a:srgbClr val="7B93C4"/>
                </a:solidFill>
                <a:latin typeface="Calibri" pitchFamily="34" charset="0"/>
                <a:ea typeface="Calibri" pitchFamily="34" charset="-122"/>
                <a:cs typeface="Calibri" pitchFamily="34" charset="-120"/>
              </a:rPr>
              <a:t>What happens in this session. What the participant walks away with.</a:t>
            </a:r>
            <a:endParaRPr lang="en-US" sz="1050" dirty="0"/>
          </a:p>
        </p:txBody>
      </p:sp>
      <p:sp>
        <p:nvSpPr>
          <p:cNvPr id="34" name="Shape 32"/>
          <p:cNvSpPr/>
          <p:nvPr/>
        </p:nvSpPr>
        <p:spPr>
          <a:xfrm>
            <a:off x="320040" y="3767328"/>
            <a:ext cx="8503920" cy="475488"/>
          </a:xfrm>
          <a:prstGeom prst="roundRect">
            <a:avLst>
              <a:gd name="adj" fmla="val 11538"/>
            </a:avLst>
          </a:prstGeom>
          <a:solidFill>
            <a:srgbClr val="1C2E6B"/>
          </a:solidFill>
          <a:ln w="12700">
            <a:solidFill>
              <a:srgbClr val="1C2E6B"/>
            </a:solidFill>
            <a:prstDash val="solid"/>
          </a:ln>
        </p:spPr>
      </p:sp>
      <p:sp>
        <p:nvSpPr>
          <p:cNvPr id="35" name="Shape 33"/>
          <p:cNvSpPr/>
          <p:nvPr/>
        </p:nvSpPr>
        <p:spPr>
          <a:xfrm>
            <a:off x="438912" y="3858768"/>
            <a:ext cx="347472" cy="292608"/>
          </a:xfrm>
          <a:prstGeom prst="roundRect">
            <a:avLst>
              <a:gd name="adj" fmla="val 12500"/>
            </a:avLst>
          </a:prstGeom>
          <a:solidFill>
            <a:srgbClr val="C9922A"/>
          </a:solidFill>
          <a:ln w="12700">
            <a:solidFill>
              <a:srgbClr val="C9922A"/>
            </a:solidFill>
            <a:prstDash val="solid"/>
          </a:ln>
        </p:spPr>
      </p:sp>
      <p:sp>
        <p:nvSpPr>
          <p:cNvPr id="36" name="Text 34"/>
          <p:cNvSpPr/>
          <p:nvPr/>
        </p:nvSpPr>
        <p:spPr>
          <a:xfrm>
            <a:off x="438912" y="3858768"/>
            <a:ext cx="347472" cy="292608"/>
          </a:xfrm>
          <a:prstGeom prst="rect">
            <a:avLst/>
          </a:prstGeom>
          <a:noFill/>
          <a:ln/>
        </p:spPr>
        <p:txBody>
          <a:bodyPr wrap="square" lIns="0" tIns="0" rIns="0" bIns="0" rtlCol="0" anchor="ctr"/>
          <a:lstStyle/>
          <a:p>
            <a:pPr marL="0" indent="0" algn="ctr">
              <a:buNone/>
            </a:pPr>
            <a:r>
              <a:rPr lang="en-US" sz="1100" b="1" dirty="0">
                <a:solidFill>
                  <a:srgbClr val="0D1F4E"/>
                </a:solidFill>
                <a:latin typeface="Calibri" pitchFamily="34" charset="0"/>
                <a:ea typeface="Calibri" pitchFamily="34" charset="-122"/>
                <a:cs typeface="Calibri" pitchFamily="34" charset="-120"/>
              </a:rPr>
              <a:t>5</a:t>
            </a:r>
            <a:endParaRPr lang="en-US" sz="1100" dirty="0"/>
          </a:p>
        </p:txBody>
      </p:sp>
      <p:sp>
        <p:nvSpPr>
          <p:cNvPr id="37" name="Text 35"/>
          <p:cNvSpPr/>
          <p:nvPr/>
        </p:nvSpPr>
        <p:spPr>
          <a:xfrm>
            <a:off x="914400" y="3822192"/>
            <a:ext cx="2286000" cy="237744"/>
          </a:xfrm>
          <a:prstGeom prst="rect">
            <a:avLst/>
          </a:prstGeom>
          <a:noFill/>
          <a:ln/>
        </p:spPr>
        <p:txBody>
          <a:bodyPr wrap="square" rtlCol="0" anchor="ctr"/>
          <a:lstStyle/>
          <a:p>
            <a:pPr marL="0" indent="0">
              <a:buNone/>
            </a:pPr>
            <a:r>
              <a:rPr lang="en-US" sz="1200" b="1" dirty="0">
                <a:solidFill>
                  <a:srgbClr val="C9922A"/>
                </a:solidFill>
                <a:latin typeface="Calibri" pitchFamily="34" charset="0"/>
                <a:ea typeface="Calibri" pitchFamily="34" charset="-122"/>
                <a:cs typeface="Calibri" pitchFamily="34" charset="-120"/>
              </a:rPr>
              <a:t>[Session Name]</a:t>
            </a:r>
            <a:endParaRPr lang="en-US" sz="1200" dirty="0"/>
          </a:p>
        </p:txBody>
      </p:sp>
      <p:sp>
        <p:nvSpPr>
          <p:cNvPr id="38" name="Shape 36"/>
          <p:cNvSpPr/>
          <p:nvPr/>
        </p:nvSpPr>
        <p:spPr>
          <a:xfrm>
            <a:off x="3273552" y="3858768"/>
            <a:ext cx="640080" cy="237744"/>
          </a:xfrm>
          <a:prstGeom prst="roundRect">
            <a:avLst>
              <a:gd name="adj" fmla="val 15385"/>
            </a:avLst>
          </a:prstGeom>
          <a:solidFill>
            <a:srgbClr val="263580"/>
          </a:solidFill>
          <a:ln w="12700">
            <a:solidFill>
              <a:srgbClr val="263580"/>
            </a:solidFill>
            <a:prstDash val="solid"/>
          </a:ln>
        </p:spPr>
      </p:sp>
      <p:sp>
        <p:nvSpPr>
          <p:cNvPr id="39" name="Text 37"/>
          <p:cNvSpPr/>
          <p:nvPr/>
        </p:nvSpPr>
        <p:spPr>
          <a:xfrm>
            <a:off x="3273552" y="3858768"/>
            <a:ext cx="640080" cy="237744"/>
          </a:xfrm>
          <a:prstGeom prst="rect">
            <a:avLst/>
          </a:prstGeom>
          <a:noFill/>
          <a:ln/>
        </p:spPr>
        <p:txBody>
          <a:bodyPr wrap="square" lIns="0" tIns="0" rIns="0" bIns="0" rtlCol="0" anchor="ctr"/>
          <a:lstStyle/>
          <a:p>
            <a:pPr marL="0" indent="0" algn="ctr">
              <a:buNone/>
            </a:pPr>
            <a:r>
              <a:rPr lang="en-US" sz="900" b="1" dirty="0">
                <a:solidFill>
                  <a:srgbClr val="C9922A"/>
                </a:solidFill>
                <a:latin typeface="Calibri" pitchFamily="34" charset="0"/>
                <a:ea typeface="Calibri" pitchFamily="34" charset="-122"/>
                <a:cs typeface="Calibri" pitchFamily="34" charset="-120"/>
              </a:rPr>
              <a:t>Group</a:t>
            </a:r>
            <a:endParaRPr lang="en-US" sz="900" dirty="0"/>
          </a:p>
        </p:txBody>
      </p:sp>
      <p:sp>
        <p:nvSpPr>
          <p:cNvPr id="40" name="Text 38"/>
          <p:cNvSpPr/>
          <p:nvPr/>
        </p:nvSpPr>
        <p:spPr>
          <a:xfrm>
            <a:off x="4023360" y="3858768"/>
            <a:ext cx="4663440" cy="274320"/>
          </a:xfrm>
          <a:prstGeom prst="rect">
            <a:avLst/>
          </a:prstGeom>
          <a:noFill/>
          <a:ln/>
        </p:spPr>
        <p:txBody>
          <a:bodyPr wrap="square" rtlCol="0" anchor="ctr"/>
          <a:lstStyle/>
          <a:p>
            <a:pPr marL="0" indent="0">
              <a:buNone/>
            </a:pPr>
            <a:r>
              <a:rPr lang="en-US" sz="1050" i="1" dirty="0">
                <a:solidFill>
                  <a:srgbClr val="7B93C4"/>
                </a:solidFill>
                <a:latin typeface="Calibri" pitchFamily="34" charset="0"/>
                <a:ea typeface="Calibri" pitchFamily="34" charset="-122"/>
                <a:cs typeface="Calibri" pitchFamily="34" charset="-120"/>
              </a:rPr>
              <a:t>What happens in this session. What the participant walks away with.</a:t>
            </a:r>
            <a:endParaRPr lang="en-US" sz="1050" dirty="0"/>
          </a:p>
        </p:txBody>
      </p:sp>
      <p:sp>
        <p:nvSpPr>
          <p:cNvPr id="41" name="Shape 39"/>
          <p:cNvSpPr/>
          <p:nvPr/>
        </p:nvSpPr>
        <p:spPr>
          <a:xfrm>
            <a:off x="320040" y="4343400"/>
            <a:ext cx="8503920" cy="475488"/>
          </a:xfrm>
          <a:prstGeom prst="roundRect">
            <a:avLst>
              <a:gd name="adj" fmla="val 11538"/>
            </a:avLst>
          </a:prstGeom>
          <a:solidFill>
            <a:srgbClr val="1C2E6B"/>
          </a:solidFill>
          <a:ln w="12700">
            <a:solidFill>
              <a:srgbClr val="1C2E6B"/>
            </a:solidFill>
            <a:prstDash val="solid"/>
          </a:ln>
        </p:spPr>
      </p:sp>
      <p:sp>
        <p:nvSpPr>
          <p:cNvPr id="42" name="Shape 40"/>
          <p:cNvSpPr/>
          <p:nvPr/>
        </p:nvSpPr>
        <p:spPr>
          <a:xfrm>
            <a:off x="438912" y="4434840"/>
            <a:ext cx="347472" cy="292608"/>
          </a:xfrm>
          <a:prstGeom prst="roundRect">
            <a:avLst>
              <a:gd name="adj" fmla="val 12500"/>
            </a:avLst>
          </a:prstGeom>
          <a:solidFill>
            <a:srgbClr val="C9922A"/>
          </a:solidFill>
          <a:ln w="12700">
            <a:solidFill>
              <a:srgbClr val="C9922A"/>
            </a:solidFill>
            <a:prstDash val="solid"/>
          </a:ln>
        </p:spPr>
      </p:sp>
      <p:sp>
        <p:nvSpPr>
          <p:cNvPr id="43" name="Text 41"/>
          <p:cNvSpPr/>
          <p:nvPr/>
        </p:nvSpPr>
        <p:spPr>
          <a:xfrm>
            <a:off x="438912" y="4434840"/>
            <a:ext cx="347472" cy="292608"/>
          </a:xfrm>
          <a:prstGeom prst="rect">
            <a:avLst/>
          </a:prstGeom>
          <a:noFill/>
          <a:ln/>
        </p:spPr>
        <p:txBody>
          <a:bodyPr wrap="square" lIns="0" tIns="0" rIns="0" bIns="0" rtlCol="0" anchor="ctr"/>
          <a:lstStyle/>
          <a:p>
            <a:pPr marL="0" indent="0" algn="ctr">
              <a:buNone/>
            </a:pPr>
            <a:r>
              <a:rPr lang="en-US" sz="1100" b="1" dirty="0">
                <a:solidFill>
                  <a:srgbClr val="0D1F4E"/>
                </a:solidFill>
                <a:latin typeface="Calibri" pitchFamily="34" charset="0"/>
                <a:ea typeface="Calibri" pitchFamily="34" charset="-122"/>
                <a:cs typeface="Calibri" pitchFamily="34" charset="-120"/>
              </a:rPr>
              <a:t>6</a:t>
            </a:r>
            <a:endParaRPr lang="en-US" sz="1100" dirty="0"/>
          </a:p>
        </p:txBody>
      </p:sp>
      <p:sp>
        <p:nvSpPr>
          <p:cNvPr id="44" name="Text 42"/>
          <p:cNvSpPr/>
          <p:nvPr/>
        </p:nvSpPr>
        <p:spPr>
          <a:xfrm>
            <a:off x="914400" y="4398264"/>
            <a:ext cx="2286000" cy="237744"/>
          </a:xfrm>
          <a:prstGeom prst="rect">
            <a:avLst/>
          </a:prstGeom>
          <a:noFill/>
          <a:ln/>
        </p:spPr>
        <p:txBody>
          <a:bodyPr wrap="square" rtlCol="0" anchor="ctr"/>
          <a:lstStyle/>
          <a:p>
            <a:pPr marL="0" indent="0">
              <a:buNone/>
            </a:pPr>
            <a:r>
              <a:rPr lang="en-US" sz="1200" b="1" dirty="0">
                <a:solidFill>
                  <a:srgbClr val="C9922A"/>
                </a:solidFill>
                <a:latin typeface="Calibri" pitchFamily="34" charset="0"/>
                <a:ea typeface="Calibri" pitchFamily="34" charset="-122"/>
                <a:cs typeface="Calibri" pitchFamily="34" charset="-120"/>
              </a:rPr>
              <a:t>[Session Name]</a:t>
            </a:r>
            <a:endParaRPr lang="en-US" sz="1200" dirty="0"/>
          </a:p>
        </p:txBody>
      </p:sp>
      <p:sp>
        <p:nvSpPr>
          <p:cNvPr id="45" name="Shape 43"/>
          <p:cNvSpPr/>
          <p:nvPr/>
        </p:nvSpPr>
        <p:spPr>
          <a:xfrm>
            <a:off x="3273552" y="4434840"/>
            <a:ext cx="640080" cy="237744"/>
          </a:xfrm>
          <a:prstGeom prst="roundRect">
            <a:avLst>
              <a:gd name="adj" fmla="val 15385"/>
            </a:avLst>
          </a:prstGeom>
          <a:solidFill>
            <a:srgbClr val="263580"/>
          </a:solidFill>
          <a:ln w="12700">
            <a:solidFill>
              <a:srgbClr val="263580"/>
            </a:solidFill>
            <a:prstDash val="solid"/>
          </a:ln>
        </p:spPr>
      </p:sp>
      <p:sp>
        <p:nvSpPr>
          <p:cNvPr id="46" name="Text 44"/>
          <p:cNvSpPr/>
          <p:nvPr/>
        </p:nvSpPr>
        <p:spPr>
          <a:xfrm>
            <a:off x="3273552" y="4434840"/>
            <a:ext cx="640080" cy="237744"/>
          </a:xfrm>
          <a:prstGeom prst="rect">
            <a:avLst/>
          </a:prstGeom>
          <a:noFill/>
          <a:ln/>
        </p:spPr>
        <p:txBody>
          <a:bodyPr wrap="square" lIns="0" tIns="0" rIns="0" bIns="0" rtlCol="0" anchor="ctr"/>
          <a:lstStyle/>
          <a:p>
            <a:pPr marL="0" indent="0" algn="ctr">
              <a:buNone/>
            </a:pPr>
            <a:r>
              <a:rPr lang="en-US" sz="900" b="1" dirty="0">
                <a:solidFill>
                  <a:srgbClr val="C9922A"/>
                </a:solidFill>
                <a:latin typeface="Calibri" pitchFamily="34" charset="0"/>
                <a:ea typeface="Calibri" pitchFamily="34" charset="-122"/>
                <a:cs typeface="Calibri" pitchFamily="34" charset="-120"/>
              </a:rPr>
              <a:t>Group</a:t>
            </a:r>
            <a:endParaRPr lang="en-US" sz="900" dirty="0"/>
          </a:p>
        </p:txBody>
      </p:sp>
      <p:sp>
        <p:nvSpPr>
          <p:cNvPr id="47" name="Text 45"/>
          <p:cNvSpPr/>
          <p:nvPr/>
        </p:nvSpPr>
        <p:spPr>
          <a:xfrm>
            <a:off x="4023360" y="4434840"/>
            <a:ext cx="4663440" cy="274320"/>
          </a:xfrm>
          <a:prstGeom prst="rect">
            <a:avLst/>
          </a:prstGeom>
          <a:noFill/>
          <a:ln/>
        </p:spPr>
        <p:txBody>
          <a:bodyPr wrap="square" rtlCol="0" anchor="ctr"/>
          <a:lstStyle/>
          <a:p>
            <a:pPr marL="0" indent="0">
              <a:buNone/>
            </a:pPr>
            <a:r>
              <a:rPr lang="en-US" sz="1050" i="1" dirty="0">
                <a:solidFill>
                  <a:srgbClr val="7B93C4"/>
                </a:solidFill>
                <a:latin typeface="Calibri" pitchFamily="34" charset="0"/>
                <a:ea typeface="Calibri" pitchFamily="34" charset="-122"/>
                <a:cs typeface="Calibri" pitchFamily="34" charset="-120"/>
              </a:rPr>
              <a:t>What happens in this session. What the participant walks away with.</a:t>
            </a:r>
            <a:endParaRPr lang="en-US" sz="1050" dirty="0"/>
          </a:p>
        </p:txBody>
      </p:sp>
      <p:sp>
        <p:nvSpPr>
          <p:cNvPr id="48" name="Shape 46"/>
          <p:cNvSpPr/>
          <p:nvPr/>
        </p:nvSpPr>
        <p:spPr>
          <a:xfrm>
            <a:off x="320040" y="4956048"/>
            <a:ext cx="8503920" cy="237744"/>
          </a:xfrm>
          <a:prstGeom prst="roundRect">
            <a:avLst>
              <a:gd name="adj" fmla="val 19231"/>
            </a:avLst>
          </a:prstGeom>
          <a:solidFill>
            <a:srgbClr val="C9922A"/>
          </a:solidFill>
          <a:ln w="12700">
            <a:solidFill>
              <a:srgbClr val="C9922A"/>
            </a:solidFill>
            <a:prstDash val="solid"/>
          </a:ln>
        </p:spPr>
      </p:sp>
      <p:sp>
        <p:nvSpPr>
          <p:cNvPr id="49" name="Text 47"/>
          <p:cNvSpPr/>
          <p:nvPr/>
        </p:nvSpPr>
        <p:spPr>
          <a:xfrm>
            <a:off x="457200" y="4956048"/>
            <a:ext cx="8229600" cy="237744"/>
          </a:xfrm>
          <a:prstGeom prst="rect">
            <a:avLst/>
          </a:prstGeom>
          <a:noFill/>
          <a:ln/>
        </p:spPr>
        <p:txBody>
          <a:bodyPr wrap="square" lIns="0" tIns="0" rIns="0" bIns="0" rtlCol="0" anchor="ctr"/>
          <a:lstStyle/>
          <a:p>
            <a:pPr marL="0" indent="0" algn="ctr">
              <a:buNone/>
            </a:pPr>
            <a:r>
              <a:rPr lang="en-US" sz="1000" b="1" dirty="0">
                <a:solidFill>
                  <a:srgbClr val="0D1F4E"/>
                </a:solidFill>
                <a:latin typeface="Calibri" pitchFamily="34" charset="0"/>
                <a:ea typeface="Calibri" pitchFamily="34" charset="-122"/>
                <a:cs typeface="Calibri" pitchFamily="34" charset="-120"/>
              </a:rPr>
              <a:t>Total participant time: [X hours] across [X weeks]  ·  Add/remove rows to match your programme</a:t>
            </a:r>
            <a:endParaRPr lang="en-US" sz="1000" dirty="0"/>
          </a:p>
        </p:txBody>
      </p:sp>
      <p:sp>
        <p:nvSpPr>
          <p:cNvPr id="50" name="Text 48"/>
          <p:cNvSpPr/>
          <p:nvPr/>
        </p:nvSpPr>
        <p:spPr>
          <a:xfrm>
            <a:off x="365760" y="4864608"/>
            <a:ext cx="6400800" cy="182880"/>
          </a:xfrm>
          <a:prstGeom prst="rect">
            <a:avLst/>
          </a:prstGeom>
          <a:noFill/>
          <a:ln/>
        </p:spPr>
        <p:txBody>
          <a:bodyPr wrap="square" rtlCol="0" anchor="ctr"/>
          <a:lstStyle/>
          <a:p>
            <a:pPr marL="0" indent="0">
              <a:buNone/>
            </a:pPr>
            <a:r>
              <a:rPr lang="en-US" sz="800" dirty="0">
                <a:solidFill>
                  <a:srgbClr val="8A9BC0"/>
                </a:solidFill>
                <a:latin typeface="Calibri" pitchFamily="34" charset="0"/>
                <a:ea typeface="Calibri" pitchFamily="34" charset="-122"/>
                <a:cs typeface="Calibri" pitchFamily="34" charset="-120"/>
              </a:rPr>
              <a:t>[Programme Name]  ·  Prepared for [Client]  ·  Confidential</a:t>
            </a:r>
            <a:endParaRPr lang="en-US" sz="800" dirty="0"/>
          </a:p>
        </p:txBody>
      </p:sp>
      <p:sp>
        <p:nvSpPr>
          <p:cNvPr id="51" name="Text 49"/>
          <p:cNvSpPr/>
          <p:nvPr/>
        </p:nvSpPr>
        <p:spPr>
          <a:xfrm>
            <a:off x="8595360" y="4864608"/>
            <a:ext cx="365760" cy="182880"/>
          </a:xfrm>
          <a:prstGeom prst="rect">
            <a:avLst/>
          </a:prstGeom>
          <a:noFill/>
          <a:ln/>
        </p:spPr>
        <p:txBody>
          <a:bodyPr wrap="square" rtlCol="0" anchor="ctr"/>
          <a:lstStyle/>
          <a:p>
            <a:pPr marL="0" indent="0" algn="r">
              <a:buNone/>
            </a:pPr>
            <a:r>
              <a:rPr lang="en-US" sz="800" dirty="0">
                <a:solidFill>
                  <a:srgbClr val="8A9BC0"/>
                </a:solidFill>
                <a:latin typeface="Calibri" pitchFamily="34" charset="0"/>
                <a:ea typeface="Calibri" pitchFamily="34" charset="-122"/>
                <a:cs typeface="Calibri" pitchFamily="34" charset="-120"/>
              </a:rPr>
              <a:t>5</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65760" y="201168"/>
            <a:ext cx="1463040" cy="256032"/>
          </a:xfrm>
          <a:prstGeom prst="rect">
            <a:avLst/>
          </a:prstGeom>
          <a:solidFill>
            <a:srgbClr val="C9922A"/>
          </a:solidFill>
          <a:ln w="12700">
            <a:solidFill>
              <a:srgbClr val="C9922A"/>
            </a:solidFill>
            <a:prstDash val="solid"/>
          </a:ln>
        </p:spPr>
      </p:sp>
      <p:sp>
        <p:nvSpPr>
          <p:cNvPr id="3" name="Text 1"/>
          <p:cNvSpPr/>
          <p:nvPr/>
        </p:nvSpPr>
        <p:spPr>
          <a:xfrm>
            <a:off x="365760" y="201168"/>
            <a:ext cx="1463040" cy="256032"/>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THE OUTCOMES</a:t>
            </a:r>
            <a:endParaRPr lang="en-US" sz="900" dirty="0"/>
          </a:p>
        </p:txBody>
      </p:sp>
      <p:sp>
        <p:nvSpPr>
          <p:cNvPr id="4" name="Text 2"/>
          <p:cNvSpPr/>
          <p:nvPr/>
        </p:nvSpPr>
        <p:spPr>
          <a:xfrm>
            <a:off x="365760" y="548640"/>
            <a:ext cx="8412480" cy="594360"/>
          </a:xfrm>
          <a:prstGeom prst="rect">
            <a:avLst/>
          </a:prstGeom>
          <a:noFill/>
          <a:ln/>
        </p:spPr>
        <p:txBody>
          <a:bodyPr wrap="square" rtlCol="0" anchor="ctr"/>
          <a:lstStyle/>
          <a:p>
            <a:pPr marL="0" indent="0">
              <a:buNone/>
            </a:pPr>
            <a:r>
              <a:rPr lang="en-US" sz="2800" b="1" dirty="0">
                <a:solidFill>
                  <a:srgbClr val="0D1F4E"/>
                </a:solidFill>
                <a:latin typeface="Calibri" pitchFamily="34" charset="0"/>
                <a:ea typeface="Calibri" pitchFamily="34" charset="-122"/>
                <a:cs typeface="Calibri" pitchFamily="34" charset="-120"/>
              </a:rPr>
              <a:t>What changes  and how you’ll know</a:t>
            </a:r>
            <a:endParaRPr lang="en-US" sz="2800" dirty="0"/>
          </a:p>
        </p:txBody>
      </p:sp>
      <p:sp>
        <p:nvSpPr>
          <p:cNvPr id="5" name="Text 3"/>
          <p:cNvSpPr/>
          <p:nvPr/>
        </p:nvSpPr>
        <p:spPr>
          <a:xfrm>
            <a:off x="365760" y="1170432"/>
            <a:ext cx="8412480" cy="274320"/>
          </a:xfrm>
          <a:prstGeom prst="rect">
            <a:avLst/>
          </a:prstGeom>
          <a:noFill/>
          <a:ln/>
        </p:spPr>
        <p:txBody>
          <a:bodyPr wrap="square" rtlCol="0" anchor="ctr"/>
          <a:lstStyle/>
          <a:p>
            <a:pPr marL="0" indent="0">
              <a:buNone/>
            </a:pPr>
            <a:r>
              <a:rPr lang="en-US" sz="1200" i="1" dirty="0">
                <a:solidFill>
                  <a:srgbClr val="8A9BC0"/>
                </a:solidFill>
                <a:latin typeface="Calibri" pitchFamily="34" charset="0"/>
                <a:ea typeface="Calibri" pitchFamily="34" charset="-122"/>
                <a:cs typeface="Calibri" pitchFamily="34" charset="-120"/>
              </a:rPr>
              <a:t>Outcomes should be specific, measurable, and connected to the gap you named on slide 3.</a:t>
            </a:r>
            <a:endParaRPr lang="en-US" sz="1200" dirty="0"/>
          </a:p>
        </p:txBody>
      </p:sp>
      <p:sp>
        <p:nvSpPr>
          <p:cNvPr id="6" name="Shape 4"/>
          <p:cNvSpPr/>
          <p:nvPr/>
        </p:nvSpPr>
        <p:spPr>
          <a:xfrm>
            <a:off x="320040" y="1572768"/>
            <a:ext cx="8503920" cy="896112"/>
          </a:xfrm>
          <a:prstGeom prst="roundRect">
            <a:avLst>
              <a:gd name="adj" fmla="val 8163"/>
            </a:avLst>
          </a:prstGeom>
          <a:solidFill>
            <a:srgbClr val="F2F4F8"/>
          </a:solidFill>
          <a:ln w="12700">
            <a:solidFill>
              <a:srgbClr val="CBD5E0"/>
            </a:solidFill>
            <a:prstDash val="solid"/>
          </a:ln>
        </p:spPr>
      </p:sp>
      <p:sp>
        <p:nvSpPr>
          <p:cNvPr id="7" name="Text 5"/>
          <p:cNvSpPr/>
          <p:nvPr/>
        </p:nvSpPr>
        <p:spPr>
          <a:xfrm>
            <a:off x="457200" y="1737360"/>
            <a:ext cx="457200" cy="457200"/>
          </a:xfrm>
          <a:prstGeom prst="rect">
            <a:avLst/>
          </a:prstGeom>
          <a:noFill/>
          <a:ln/>
        </p:spPr>
        <p:txBody>
          <a:bodyPr wrap="square" rtlCol="0" anchor="ctr"/>
          <a:lstStyle/>
          <a:p>
            <a:pPr marL="0" indent="0">
              <a:buNone/>
            </a:pPr>
            <a:r>
              <a:rPr lang="en-US" sz="2200" dirty="0">
                <a:solidFill>
                  <a:srgbClr val="000000"/>
                </a:solidFill>
              </a:rPr>
              <a:t>👤</a:t>
            </a:r>
            <a:endParaRPr lang="en-US" sz="2200" dirty="0"/>
          </a:p>
        </p:txBody>
      </p:sp>
      <p:sp>
        <p:nvSpPr>
          <p:cNvPr id="8" name="Text 6"/>
          <p:cNvSpPr/>
          <p:nvPr/>
        </p:nvSpPr>
        <p:spPr>
          <a:xfrm>
            <a:off x="1005840" y="1664208"/>
            <a:ext cx="2926080" cy="274320"/>
          </a:xfrm>
          <a:prstGeom prst="rect">
            <a:avLst/>
          </a:prstGeom>
          <a:noFill/>
          <a:ln/>
        </p:spPr>
        <p:txBody>
          <a:bodyPr wrap="square" rtlCol="0" anchor="ctr"/>
          <a:lstStyle/>
          <a:p>
            <a:pPr marL="0" indent="0">
              <a:buNone/>
            </a:pPr>
            <a:r>
              <a:rPr lang="en-US" sz="1300" b="1" dirty="0">
                <a:solidFill>
                  <a:srgbClr val="0D1F4E"/>
                </a:solidFill>
                <a:latin typeface="Calibri" pitchFamily="34" charset="0"/>
                <a:ea typeface="Calibri" pitchFamily="34" charset="-122"/>
                <a:cs typeface="Calibri" pitchFamily="34" charset="-120"/>
              </a:rPr>
              <a:t>For Participants</a:t>
            </a:r>
            <a:endParaRPr lang="en-US" sz="1300" dirty="0"/>
          </a:p>
        </p:txBody>
      </p:sp>
      <p:sp>
        <p:nvSpPr>
          <p:cNvPr id="9" name="Text 7"/>
          <p:cNvSpPr/>
          <p:nvPr/>
        </p:nvSpPr>
        <p:spPr>
          <a:xfrm>
            <a:off x="1005840" y="1975104"/>
            <a:ext cx="7589520" cy="420624"/>
          </a:xfrm>
          <a:prstGeom prst="rect">
            <a:avLst/>
          </a:prstGeom>
          <a:noFill/>
          <a:ln/>
        </p:spPr>
        <p:txBody>
          <a:bodyPr wrap="square" rtlCol="0" anchor="ctr"/>
          <a:lstStyle/>
          <a:p>
            <a:pPr marL="0" indent="0">
              <a:buNone/>
            </a:pPr>
            <a:r>
              <a:rPr lang="en-US" sz="1100" i="1" dirty="0">
                <a:solidFill>
                  <a:srgbClr val="7B93C4"/>
                </a:solidFill>
                <a:latin typeface="Calibri" pitchFamily="34" charset="0"/>
                <a:ea typeface="Calibri" pitchFamily="34" charset="-122"/>
                <a:cs typeface="Calibri" pitchFamily="34" charset="-120"/>
              </a:rPr>
              <a:t>What changes for the people who go through this programme? Be specific about capability, confidence, behaviour, or results.</a:t>
            </a:r>
            <a:endParaRPr lang="en-US" sz="1100" dirty="0"/>
          </a:p>
        </p:txBody>
      </p:sp>
      <p:sp>
        <p:nvSpPr>
          <p:cNvPr id="10" name="Shape 8"/>
          <p:cNvSpPr/>
          <p:nvPr/>
        </p:nvSpPr>
        <p:spPr>
          <a:xfrm>
            <a:off x="320040" y="2624328"/>
            <a:ext cx="8503920" cy="896112"/>
          </a:xfrm>
          <a:prstGeom prst="roundRect">
            <a:avLst>
              <a:gd name="adj" fmla="val 8163"/>
            </a:avLst>
          </a:prstGeom>
          <a:solidFill>
            <a:srgbClr val="F2F4F8"/>
          </a:solidFill>
          <a:ln w="12700">
            <a:solidFill>
              <a:srgbClr val="CBD5E0"/>
            </a:solidFill>
            <a:prstDash val="solid"/>
          </a:ln>
        </p:spPr>
      </p:sp>
      <p:sp>
        <p:nvSpPr>
          <p:cNvPr id="11" name="Text 9"/>
          <p:cNvSpPr/>
          <p:nvPr/>
        </p:nvSpPr>
        <p:spPr>
          <a:xfrm>
            <a:off x="457200" y="2788920"/>
            <a:ext cx="457200" cy="457200"/>
          </a:xfrm>
          <a:prstGeom prst="rect">
            <a:avLst/>
          </a:prstGeom>
          <a:noFill/>
          <a:ln/>
        </p:spPr>
        <p:txBody>
          <a:bodyPr wrap="square" rtlCol="0" anchor="ctr"/>
          <a:lstStyle/>
          <a:p>
            <a:pPr marL="0" indent="0">
              <a:buNone/>
            </a:pPr>
            <a:r>
              <a:rPr lang="en-US" sz="2200" dirty="0">
                <a:solidFill>
                  <a:srgbClr val="000000"/>
                </a:solidFill>
              </a:rPr>
              <a:t>👥</a:t>
            </a:r>
            <a:endParaRPr lang="en-US" sz="2200" dirty="0"/>
          </a:p>
        </p:txBody>
      </p:sp>
      <p:sp>
        <p:nvSpPr>
          <p:cNvPr id="12" name="Text 10"/>
          <p:cNvSpPr/>
          <p:nvPr/>
        </p:nvSpPr>
        <p:spPr>
          <a:xfrm>
            <a:off x="1005840" y="2715768"/>
            <a:ext cx="2926080" cy="274320"/>
          </a:xfrm>
          <a:prstGeom prst="rect">
            <a:avLst/>
          </a:prstGeom>
          <a:noFill/>
          <a:ln/>
        </p:spPr>
        <p:txBody>
          <a:bodyPr wrap="square" rtlCol="0" anchor="ctr"/>
          <a:lstStyle/>
          <a:p>
            <a:pPr marL="0" indent="0">
              <a:buNone/>
            </a:pPr>
            <a:r>
              <a:rPr lang="en-US" sz="1300" b="1" dirty="0">
                <a:solidFill>
                  <a:srgbClr val="0D1F4E"/>
                </a:solidFill>
                <a:latin typeface="Calibri" pitchFamily="34" charset="0"/>
                <a:ea typeface="Calibri" pitchFamily="34" charset="-122"/>
                <a:cs typeface="Calibri" pitchFamily="34" charset="-120"/>
              </a:rPr>
              <a:t>For Their Managers / Teams</a:t>
            </a:r>
            <a:endParaRPr lang="en-US" sz="1300" dirty="0"/>
          </a:p>
        </p:txBody>
      </p:sp>
      <p:sp>
        <p:nvSpPr>
          <p:cNvPr id="13" name="Text 11"/>
          <p:cNvSpPr/>
          <p:nvPr/>
        </p:nvSpPr>
        <p:spPr>
          <a:xfrm>
            <a:off x="1005840" y="3026664"/>
            <a:ext cx="7589520" cy="420624"/>
          </a:xfrm>
          <a:prstGeom prst="rect">
            <a:avLst/>
          </a:prstGeom>
          <a:noFill/>
          <a:ln/>
        </p:spPr>
        <p:txBody>
          <a:bodyPr wrap="square" rtlCol="0" anchor="ctr"/>
          <a:lstStyle/>
          <a:p>
            <a:pPr marL="0" indent="0">
              <a:buNone/>
            </a:pPr>
            <a:r>
              <a:rPr lang="en-US" sz="1100" i="1" dirty="0">
                <a:solidFill>
                  <a:srgbClr val="7B93C4"/>
                </a:solidFill>
                <a:latin typeface="Calibri" pitchFamily="34" charset="0"/>
                <a:ea typeface="Calibri" pitchFamily="34" charset="-122"/>
                <a:cs typeface="Calibri" pitchFamily="34" charset="-120"/>
              </a:rPr>
              <a:t>What do the people around them notice? What becomes easier, faster, or better as a result?</a:t>
            </a:r>
            <a:endParaRPr lang="en-US" sz="1100" dirty="0"/>
          </a:p>
        </p:txBody>
      </p:sp>
      <p:sp>
        <p:nvSpPr>
          <p:cNvPr id="14" name="Shape 12"/>
          <p:cNvSpPr/>
          <p:nvPr/>
        </p:nvSpPr>
        <p:spPr>
          <a:xfrm>
            <a:off x="320040" y="3675888"/>
            <a:ext cx="8503920" cy="896112"/>
          </a:xfrm>
          <a:prstGeom prst="roundRect">
            <a:avLst>
              <a:gd name="adj" fmla="val 8163"/>
            </a:avLst>
          </a:prstGeom>
          <a:solidFill>
            <a:srgbClr val="F2F4F8"/>
          </a:solidFill>
          <a:ln w="12700">
            <a:solidFill>
              <a:srgbClr val="CBD5E0"/>
            </a:solidFill>
            <a:prstDash val="solid"/>
          </a:ln>
        </p:spPr>
      </p:sp>
      <p:sp>
        <p:nvSpPr>
          <p:cNvPr id="15" name="Text 13"/>
          <p:cNvSpPr/>
          <p:nvPr/>
        </p:nvSpPr>
        <p:spPr>
          <a:xfrm>
            <a:off x="457200" y="3840480"/>
            <a:ext cx="457200" cy="457200"/>
          </a:xfrm>
          <a:prstGeom prst="rect">
            <a:avLst/>
          </a:prstGeom>
          <a:noFill/>
          <a:ln/>
        </p:spPr>
        <p:txBody>
          <a:bodyPr wrap="square" rtlCol="0" anchor="ctr"/>
          <a:lstStyle/>
          <a:p>
            <a:pPr marL="0" indent="0">
              <a:buNone/>
            </a:pPr>
            <a:r>
              <a:rPr lang="en-US" sz="2200" dirty="0">
                <a:solidFill>
                  <a:srgbClr val="000000"/>
                </a:solidFill>
              </a:rPr>
              <a:t>🏢</a:t>
            </a:r>
            <a:endParaRPr lang="en-US" sz="2200" dirty="0"/>
          </a:p>
        </p:txBody>
      </p:sp>
      <p:sp>
        <p:nvSpPr>
          <p:cNvPr id="16" name="Text 14"/>
          <p:cNvSpPr/>
          <p:nvPr/>
        </p:nvSpPr>
        <p:spPr>
          <a:xfrm>
            <a:off x="1005840" y="3767328"/>
            <a:ext cx="2926080" cy="274320"/>
          </a:xfrm>
          <a:prstGeom prst="rect">
            <a:avLst/>
          </a:prstGeom>
          <a:noFill/>
          <a:ln/>
        </p:spPr>
        <p:txBody>
          <a:bodyPr wrap="square" rtlCol="0" anchor="ctr"/>
          <a:lstStyle/>
          <a:p>
            <a:pPr marL="0" indent="0">
              <a:buNone/>
            </a:pPr>
            <a:r>
              <a:rPr lang="en-US" sz="1300" b="1" dirty="0">
                <a:solidFill>
                  <a:srgbClr val="0D1F4E"/>
                </a:solidFill>
                <a:latin typeface="Calibri" pitchFamily="34" charset="0"/>
                <a:ea typeface="Calibri" pitchFamily="34" charset="-122"/>
                <a:cs typeface="Calibri" pitchFamily="34" charset="-120"/>
              </a:rPr>
              <a:t>For the Organisation</a:t>
            </a:r>
            <a:endParaRPr lang="en-US" sz="1300" dirty="0"/>
          </a:p>
        </p:txBody>
      </p:sp>
      <p:sp>
        <p:nvSpPr>
          <p:cNvPr id="17" name="Text 15"/>
          <p:cNvSpPr/>
          <p:nvPr/>
        </p:nvSpPr>
        <p:spPr>
          <a:xfrm>
            <a:off x="1005840" y="4078224"/>
            <a:ext cx="7589520" cy="420624"/>
          </a:xfrm>
          <a:prstGeom prst="rect">
            <a:avLst/>
          </a:prstGeom>
          <a:noFill/>
          <a:ln/>
        </p:spPr>
        <p:txBody>
          <a:bodyPr wrap="square" rtlCol="0" anchor="ctr"/>
          <a:lstStyle/>
          <a:p>
            <a:pPr marL="0" indent="0">
              <a:buNone/>
            </a:pPr>
            <a:r>
              <a:rPr lang="en-US" sz="1100" i="1" dirty="0">
                <a:solidFill>
                  <a:srgbClr val="7B93C4"/>
                </a:solidFill>
                <a:latin typeface="Calibri" pitchFamily="34" charset="0"/>
                <a:ea typeface="Calibri" pitchFamily="34" charset="-122"/>
                <a:cs typeface="Calibri" pitchFamily="34" charset="-120"/>
              </a:rPr>
              <a:t>What does the business see? Retention, performance, compliance, culture — name the organisational-level shift.</a:t>
            </a:r>
            <a:endParaRPr lang="en-US" sz="1100" dirty="0"/>
          </a:p>
        </p:txBody>
      </p:sp>
      <p:sp>
        <p:nvSpPr>
          <p:cNvPr id="18" name="Text 16"/>
          <p:cNvSpPr/>
          <p:nvPr/>
        </p:nvSpPr>
        <p:spPr>
          <a:xfrm>
            <a:off x="365760" y="4864608"/>
            <a:ext cx="6400800" cy="182880"/>
          </a:xfrm>
          <a:prstGeom prst="rect">
            <a:avLst/>
          </a:prstGeom>
          <a:noFill/>
          <a:ln/>
        </p:spPr>
        <p:txBody>
          <a:bodyPr wrap="square" rtlCol="0" anchor="ctr"/>
          <a:lstStyle/>
          <a:p>
            <a:pPr marL="0" indent="0">
              <a:buNone/>
            </a:pPr>
            <a:r>
              <a:rPr lang="en-US" sz="800" dirty="0">
                <a:solidFill>
                  <a:srgbClr val="8A9BC0"/>
                </a:solidFill>
                <a:latin typeface="Calibri" pitchFamily="34" charset="0"/>
                <a:ea typeface="Calibri" pitchFamily="34" charset="-122"/>
                <a:cs typeface="Calibri" pitchFamily="34" charset="-120"/>
              </a:rPr>
              <a:t>[Programme Name]  ·  Prepared for [Client]  ·  Confidential</a:t>
            </a:r>
            <a:endParaRPr lang="en-US" sz="800" dirty="0"/>
          </a:p>
        </p:txBody>
      </p:sp>
      <p:sp>
        <p:nvSpPr>
          <p:cNvPr id="19" name="Text 17"/>
          <p:cNvSpPr/>
          <p:nvPr/>
        </p:nvSpPr>
        <p:spPr>
          <a:xfrm>
            <a:off x="8595360" y="4864608"/>
            <a:ext cx="365760" cy="182880"/>
          </a:xfrm>
          <a:prstGeom prst="rect">
            <a:avLst/>
          </a:prstGeom>
          <a:noFill/>
          <a:ln/>
        </p:spPr>
        <p:txBody>
          <a:bodyPr wrap="square" rtlCol="0" anchor="ctr"/>
          <a:lstStyle/>
          <a:p>
            <a:pPr marL="0" indent="0" algn="r">
              <a:buNone/>
            </a:pPr>
            <a:r>
              <a:rPr lang="en-US" sz="800" dirty="0">
                <a:solidFill>
                  <a:srgbClr val="8A9BC0"/>
                </a:solidFill>
                <a:latin typeface="Calibri" pitchFamily="34" charset="0"/>
                <a:ea typeface="Calibri" pitchFamily="34" charset="-122"/>
                <a:cs typeface="Calibri" pitchFamily="34" charset="-120"/>
              </a:rPr>
              <a:t>6</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D1F4E"/>
        </a:solidFill>
        <a:effectLst/>
      </p:bgPr>
    </p:bg>
    <p:spTree>
      <p:nvGrpSpPr>
        <p:cNvPr id="1" name=""/>
        <p:cNvGrpSpPr/>
        <p:nvPr/>
      </p:nvGrpSpPr>
      <p:grpSpPr>
        <a:xfrm>
          <a:off x="0" y="0"/>
          <a:ext cx="0" cy="0"/>
          <a:chOff x="0" y="0"/>
          <a:chExt cx="0" cy="0"/>
        </a:xfrm>
      </p:grpSpPr>
      <p:sp>
        <p:nvSpPr>
          <p:cNvPr id="2" name="Shape 0"/>
          <p:cNvSpPr/>
          <p:nvPr/>
        </p:nvSpPr>
        <p:spPr>
          <a:xfrm>
            <a:off x="365760" y="201168"/>
            <a:ext cx="1463040" cy="256032"/>
          </a:xfrm>
          <a:prstGeom prst="rect">
            <a:avLst/>
          </a:prstGeom>
          <a:solidFill>
            <a:srgbClr val="C9922A"/>
          </a:solidFill>
          <a:ln w="12700">
            <a:solidFill>
              <a:srgbClr val="C9922A"/>
            </a:solidFill>
            <a:prstDash val="solid"/>
          </a:ln>
        </p:spPr>
      </p:sp>
      <p:sp>
        <p:nvSpPr>
          <p:cNvPr id="3" name="Text 1"/>
          <p:cNvSpPr/>
          <p:nvPr/>
        </p:nvSpPr>
        <p:spPr>
          <a:xfrm>
            <a:off x="365760" y="201168"/>
            <a:ext cx="1463040" cy="256032"/>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THE OUTCOMES</a:t>
            </a:r>
            <a:endParaRPr lang="en-US" sz="900" dirty="0"/>
          </a:p>
        </p:txBody>
      </p:sp>
      <p:sp>
        <p:nvSpPr>
          <p:cNvPr id="4" name="Text 2"/>
          <p:cNvSpPr/>
          <p:nvPr/>
        </p:nvSpPr>
        <p:spPr>
          <a:xfrm>
            <a:off x="365760" y="548640"/>
            <a:ext cx="8412480" cy="59436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The Evidence - Results from prior engagements</a:t>
            </a:r>
            <a:endParaRPr lang="en-US" sz="2800" dirty="0"/>
          </a:p>
        </p:txBody>
      </p:sp>
      <p:sp>
        <p:nvSpPr>
          <p:cNvPr id="5" name="Text 3"/>
          <p:cNvSpPr/>
          <p:nvPr/>
        </p:nvSpPr>
        <p:spPr>
          <a:xfrm>
            <a:off x="365760" y="1170432"/>
            <a:ext cx="8412480" cy="274320"/>
          </a:xfrm>
          <a:prstGeom prst="rect">
            <a:avLst/>
          </a:prstGeom>
          <a:noFill/>
          <a:ln/>
        </p:spPr>
        <p:txBody>
          <a:bodyPr wrap="square" rtlCol="0" anchor="ctr"/>
          <a:lstStyle/>
          <a:p>
            <a:pPr marL="0" indent="0">
              <a:buNone/>
            </a:pPr>
            <a:r>
              <a:rPr lang="en-US" sz="1200" i="1" dirty="0">
                <a:solidFill>
                  <a:srgbClr val="8A9BC0"/>
                </a:solidFill>
                <a:latin typeface="Calibri" pitchFamily="34" charset="0"/>
                <a:ea typeface="Calibri" pitchFamily="34" charset="-122"/>
                <a:cs typeface="Calibri" pitchFamily="34" charset="-120"/>
              </a:rPr>
              <a:t>Use real numbers where you have them. Describe similar engagements where you don't.</a:t>
            </a:r>
            <a:endParaRPr lang="en-US" sz="1200" dirty="0"/>
          </a:p>
        </p:txBody>
      </p:sp>
      <p:sp>
        <p:nvSpPr>
          <p:cNvPr id="6" name="Shape 4"/>
          <p:cNvSpPr/>
          <p:nvPr/>
        </p:nvSpPr>
        <p:spPr>
          <a:xfrm>
            <a:off x="320040" y="1572768"/>
            <a:ext cx="2697480" cy="1371600"/>
          </a:xfrm>
          <a:prstGeom prst="roundRect">
            <a:avLst>
              <a:gd name="adj" fmla="val 6667"/>
            </a:avLst>
          </a:prstGeom>
          <a:solidFill>
            <a:srgbClr val="1C2E6B"/>
          </a:solidFill>
          <a:ln w="12700">
            <a:solidFill>
              <a:srgbClr val="1C2E6B"/>
            </a:solidFill>
            <a:prstDash val="solid"/>
          </a:ln>
        </p:spPr>
      </p:sp>
      <p:sp>
        <p:nvSpPr>
          <p:cNvPr id="7" name="Text 5"/>
          <p:cNvSpPr/>
          <p:nvPr/>
        </p:nvSpPr>
        <p:spPr>
          <a:xfrm>
            <a:off x="320040" y="1664208"/>
            <a:ext cx="2697480" cy="640080"/>
          </a:xfrm>
          <a:prstGeom prst="rect">
            <a:avLst/>
          </a:prstGeom>
          <a:noFill/>
          <a:ln/>
        </p:spPr>
        <p:txBody>
          <a:bodyPr wrap="square" rtlCol="0" anchor="ctr"/>
          <a:lstStyle/>
          <a:p>
            <a:pPr marL="0" indent="0" algn="ctr">
              <a:buNone/>
            </a:pPr>
            <a:r>
              <a:rPr lang="en-US" sz="3800" b="1" dirty="0">
                <a:solidFill>
                  <a:srgbClr val="C9922A"/>
                </a:solidFill>
                <a:latin typeface="Calibri" pitchFamily="34" charset="0"/>
                <a:ea typeface="Calibri" pitchFamily="34" charset="-122"/>
                <a:cs typeface="Calibri" pitchFamily="34" charset="-120"/>
              </a:rPr>
              <a:t>[X%]</a:t>
            </a:r>
            <a:endParaRPr lang="en-US" sz="3800" dirty="0"/>
          </a:p>
        </p:txBody>
      </p:sp>
      <p:sp>
        <p:nvSpPr>
          <p:cNvPr id="8" name="Text 6"/>
          <p:cNvSpPr/>
          <p:nvPr/>
        </p:nvSpPr>
        <p:spPr>
          <a:xfrm>
            <a:off x="411480" y="2331720"/>
            <a:ext cx="2514600" cy="347472"/>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[Key metric — e.g. retention uplift]</a:t>
            </a:r>
            <a:endParaRPr lang="en-US" sz="1100" dirty="0"/>
          </a:p>
        </p:txBody>
      </p:sp>
      <p:sp>
        <p:nvSpPr>
          <p:cNvPr id="9" name="Text 7"/>
          <p:cNvSpPr/>
          <p:nvPr/>
        </p:nvSpPr>
        <p:spPr>
          <a:xfrm>
            <a:off x="411480" y="2697480"/>
            <a:ext cx="2514600" cy="182880"/>
          </a:xfrm>
          <a:prstGeom prst="rect">
            <a:avLst/>
          </a:prstGeom>
          <a:noFill/>
          <a:ln/>
        </p:spPr>
        <p:txBody>
          <a:bodyPr wrap="square" rtlCol="0" anchor="ctr"/>
          <a:lstStyle/>
          <a:p>
            <a:pPr marL="0" indent="0" algn="ctr">
              <a:buNone/>
            </a:pPr>
            <a:r>
              <a:rPr lang="en-US" sz="900" i="1" dirty="0">
                <a:solidFill>
                  <a:srgbClr val="8A9BC0"/>
                </a:solidFill>
                <a:latin typeface="Calibri" pitchFamily="34" charset="0"/>
                <a:ea typeface="Calibri" pitchFamily="34" charset="-122"/>
                <a:cs typeface="Calibri" pitchFamily="34" charset="-120"/>
              </a:rPr>
              <a:t>Source or context for this figure</a:t>
            </a:r>
            <a:endParaRPr lang="en-US" sz="900" dirty="0"/>
          </a:p>
        </p:txBody>
      </p:sp>
      <p:sp>
        <p:nvSpPr>
          <p:cNvPr id="10" name="Shape 8"/>
          <p:cNvSpPr/>
          <p:nvPr/>
        </p:nvSpPr>
        <p:spPr>
          <a:xfrm>
            <a:off x="3200400" y="1572768"/>
            <a:ext cx="2697480" cy="1371600"/>
          </a:xfrm>
          <a:prstGeom prst="roundRect">
            <a:avLst>
              <a:gd name="adj" fmla="val 6667"/>
            </a:avLst>
          </a:prstGeom>
          <a:solidFill>
            <a:srgbClr val="1C2E6B"/>
          </a:solidFill>
          <a:ln w="12700">
            <a:solidFill>
              <a:srgbClr val="1C2E6B"/>
            </a:solidFill>
            <a:prstDash val="solid"/>
          </a:ln>
        </p:spPr>
      </p:sp>
      <p:sp>
        <p:nvSpPr>
          <p:cNvPr id="11" name="Text 9"/>
          <p:cNvSpPr/>
          <p:nvPr/>
        </p:nvSpPr>
        <p:spPr>
          <a:xfrm>
            <a:off x="3200400" y="1664208"/>
            <a:ext cx="2697480" cy="640080"/>
          </a:xfrm>
          <a:prstGeom prst="rect">
            <a:avLst/>
          </a:prstGeom>
          <a:noFill/>
          <a:ln/>
        </p:spPr>
        <p:txBody>
          <a:bodyPr wrap="square" rtlCol="0" anchor="ctr"/>
          <a:lstStyle/>
          <a:p>
            <a:pPr marL="0" indent="0" algn="ctr">
              <a:buNone/>
            </a:pPr>
            <a:r>
              <a:rPr lang="en-US" sz="3800" b="1" dirty="0">
                <a:solidFill>
                  <a:srgbClr val="C9922A"/>
                </a:solidFill>
                <a:latin typeface="Calibri" pitchFamily="34" charset="0"/>
                <a:ea typeface="Calibri" pitchFamily="34" charset="-122"/>
                <a:cs typeface="Calibri" pitchFamily="34" charset="-120"/>
              </a:rPr>
              <a:t>[X]</a:t>
            </a:r>
            <a:endParaRPr lang="en-US" sz="3800" dirty="0"/>
          </a:p>
        </p:txBody>
      </p:sp>
      <p:sp>
        <p:nvSpPr>
          <p:cNvPr id="12" name="Text 10"/>
          <p:cNvSpPr/>
          <p:nvPr/>
        </p:nvSpPr>
        <p:spPr>
          <a:xfrm>
            <a:off x="3291840" y="2331720"/>
            <a:ext cx="2514600" cy="347472"/>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[Key metric — e.g. manager confidence scores]</a:t>
            </a:r>
            <a:endParaRPr lang="en-US" sz="1100" dirty="0"/>
          </a:p>
        </p:txBody>
      </p:sp>
      <p:sp>
        <p:nvSpPr>
          <p:cNvPr id="13" name="Text 11"/>
          <p:cNvSpPr/>
          <p:nvPr/>
        </p:nvSpPr>
        <p:spPr>
          <a:xfrm>
            <a:off x="3291840" y="2697480"/>
            <a:ext cx="2514600" cy="182880"/>
          </a:xfrm>
          <a:prstGeom prst="rect">
            <a:avLst/>
          </a:prstGeom>
          <a:noFill/>
          <a:ln/>
        </p:spPr>
        <p:txBody>
          <a:bodyPr wrap="square" rtlCol="0" anchor="ctr"/>
          <a:lstStyle/>
          <a:p>
            <a:pPr marL="0" indent="0" algn="ctr">
              <a:buNone/>
            </a:pPr>
            <a:r>
              <a:rPr lang="en-US" sz="900" i="1" dirty="0">
                <a:solidFill>
                  <a:srgbClr val="8A9BC0"/>
                </a:solidFill>
                <a:latin typeface="Calibri" pitchFamily="34" charset="0"/>
                <a:ea typeface="Calibri" pitchFamily="34" charset="-122"/>
                <a:cs typeface="Calibri" pitchFamily="34" charset="-120"/>
              </a:rPr>
              <a:t>How measured: pre/post, survey, etc.</a:t>
            </a:r>
            <a:endParaRPr lang="en-US" sz="900" dirty="0"/>
          </a:p>
        </p:txBody>
      </p:sp>
      <p:sp>
        <p:nvSpPr>
          <p:cNvPr id="14" name="Shape 12"/>
          <p:cNvSpPr/>
          <p:nvPr/>
        </p:nvSpPr>
        <p:spPr>
          <a:xfrm>
            <a:off x="6080760" y="1572768"/>
            <a:ext cx="2697480" cy="1371600"/>
          </a:xfrm>
          <a:prstGeom prst="roundRect">
            <a:avLst>
              <a:gd name="adj" fmla="val 6667"/>
            </a:avLst>
          </a:prstGeom>
          <a:solidFill>
            <a:srgbClr val="1C2E6B"/>
          </a:solidFill>
          <a:ln w="12700">
            <a:solidFill>
              <a:srgbClr val="1C2E6B"/>
            </a:solidFill>
            <a:prstDash val="solid"/>
          </a:ln>
        </p:spPr>
      </p:sp>
      <p:sp>
        <p:nvSpPr>
          <p:cNvPr id="15" name="Text 13"/>
          <p:cNvSpPr/>
          <p:nvPr/>
        </p:nvSpPr>
        <p:spPr>
          <a:xfrm>
            <a:off x="6080760" y="1664208"/>
            <a:ext cx="2697480" cy="640080"/>
          </a:xfrm>
          <a:prstGeom prst="rect">
            <a:avLst/>
          </a:prstGeom>
          <a:noFill/>
          <a:ln/>
        </p:spPr>
        <p:txBody>
          <a:bodyPr wrap="square" rtlCol="0" anchor="ctr"/>
          <a:lstStyle/>
          <a:p>
            <a:pPr marL="0" indent="0" algn="ctr">
              <a:buNone/>
            </a:pPr>
            <a:r>
              <a:rPr lang="en-US" sz="3800" b="1" dirty="0">
                <a:solidFill>
                  <a:srgbClr val="C9922A"/>
                </a:solidFill>
                <a:latin typeface="Calibri" pitchFamily="34" charset="0"/>
                <a:ea typeface="Calibri" pitchFamily="34" charset="-122"/>
                <a:cs typeface="Calibri" pitchFamily="34" charset="-120"/>
              </a:rPr>
              <a:t>[X]</a:t>
            </a:r>
            <a:endParaRPr lang="en-US" sz="3800" dirty="0"/>
          </a:p>
        </p:txBody>
      </p:sp>
      <p:sp>
        <p:nvSpPr>
          <p:cNvPr id="16" name="Text 14"/>
          <p:cNvSpPr/>
          <p:nvPr/>
        </p:nvSpPr>
        <p:spPr>
          <a:xfrm>
            <a:off x="6172200" y="2331720"/>
            <a:ext cx="2514600" cy="347472"/>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[Key metric — e.g. time to full contribution]</a:t>
            </a:r>
            <a:endParaRPr lang="en-US" sz="1100" dirty="0"/>
          </a:p>
        </p:txBody>
      </p:sp>
      <p:sp>
        <p:nvSpPr>
          <p:cNvPr id="17" name="Text 15"/>
          <p:cNvSpPr/>
          <p:nvPr/>
        </p:nvSpPr>
        <p:spPr>
          <a:xfrm>
            <a:off x="6172200" y="2697480"/>
            <a:ext cx="2514600" cy="182880"/>
          </a:xfrm>
          <a:prstGeom prst="rect">
            <a:avLst/>
          </a:prstGeom>
          <a:noFill/>
          <a:ln/>
        </p:spPr>
        <p:txBody>
          <a:bodyPr wrap="square" rtlCol="0" anchor="ctr"/>
          <a:lstStyle/>
          <a:p>
            <a:pPr marL="0" indent="0" algn="ctr">
              <a:buNone/>
            </a:pPr>
            <a:r>
              <a:rPr lang="en-US" sz="900" i="1" dirty="0">
                <a:solidFill>
                  <a:srgbClr val="8A9BC0"/>
                </a:solidFill>
                <a:latin typeface="Calibri" pitchFamily="34" charset="0"/>
                <a:ea typeface="Calibri" pitchFamily="34" charset="-122"/>
                <a:cs typeface="Calibri" pitchFamily="34" charset="-120"/>
              </a:rPr>
              <a:t>What this meant for the organisation</a:t>
            </a:r>
            <a:endParaRPr lang="en-US" sz="900" dirty="0"/>
          </a:p>
        </p:txBody>
      </p:sp>
      <p:sp>
        <p:nvSpPr>
          <p:cNvPr id="18" name="Shape 16"/>
          <p:cNvSpPr/>
          <p:nvPr/>
        </p:nvSpPr>
        <p:spPr>
          <a:xfrm>
            <a:off x="320040" y="3090672"/>
            <a:ext cx="8503920" cy="1417320"/>
          </a:xfrm>
          <a:prstGeom prst="roundRect">
            <a:avLst>
              <a:gd name="adj" fmla="val 5161"/>
            </a:avLst>
          </a:prstGeom>
          <a:solidFill>
            <a:srgbClr val="1C2E6B"/>
          </a:solidFill>
          <a:ln w="12700">
            <a:solidFill>
              <a:srgbClr val="1C2E6B"/>
            </a:solidFill>
            <a:prstDash val="solid"/>
          </a:ln>
        </p:spPr>
      </p:sp>
      <p:sp>
        <p:nvSpPr>
          <p:cNvPr id="19" name="Text 17"/>
          <p:cNvSpPr/>
          <p:nvPr/>
        </p:nvSpPr>
        <p:spPr>
          <a:xfrm>
            <a:off x="502920" y="3182112"/>
            <a:ext cx="3657600" cy="274320"/>
          </a:xfrm>
          <a:prstGeom prst="rect">
            <a:avLst/>
          </a:prstGeom>
          <a:noFill/>
          <a:ln/>
        </p:spPr>
        <p:txBody>
          <a:bodyPr wrap="square" rtlCol="0" anchor="ctr"/>
          <a:lstStyle/>
          <a:p>
            <a:pPr marL="0" indent="0">
              <a:buNone/>
            </a:pPr>
            <a:r>
              <a:rPr lang="en-US" sz="1200" b="1" dirty="0">
                <a:solidFill>
                  <a:srgbClr val="C9922A"/>
                </a:solidFill>
                <a:latin typeface="Calibri" pitchFamily="34" charset="0"/>
                <a:ea typeface="Calibri" pitchFamily="34" charset="-122"/>
                <a:cs typeface="Calibri" pitchFamily="34" charset="-120"/>
              </a:rPr>
              <a:t>Where This Has Been Delivered</a:t>
            </a:r>
            <a:endParaRPr lang="en-US" sz="1200" dirty="0"/>
          </a:p>
        </p:txBody>
      </p:sp>
      <p:sp>
        <p:nvSpPr>
          <p:cNvPr id="20" name="Text 18"/>
          <p:cNvSpPr/>
          <p:nvPr/>
        </p:nvSpPr>
        <p:spPr>
          <a:xfrm>
            <a:off x="502920" y="3493008"/>
            <a:ext cx="8138160" cy="914400"/>
          </a:xfrm>
          <a:prstGeom prst="rect">
            <a:avLst/>
          </a:prstGeom>
          <a:noFill/>
          <a:ln/>
        </p:spPr>
        <p:txBody>
          <a:bodyPr wrap="square" rtlCol="0" anchor="ctr"/>
          <a:lstStyle/>
          <a:p>
            <a:pPr marL="0" indent="0">
              <a:buNone/>
            </a:pPr>
            <a:r>
              <a:rPr lang="en-US" sz="1100" i="1" dirty="0">
                <a:solidFill>
                  <a:srgbClr val="7B93C4"/>
                </a:solidFill>
                <a:latin typeface="Calibri" pitchFamily="34" charset="0"/>
                <a:ea typeface="Calibri" pitchFamily="34" charset="-122"/>
                <a:cs typeface="Calibri" pitchFamily="34" charset="-120"/>
              </a:rPr>
              <a:t>[Describe 2–3 organisations, sectors, or contexts where you have delivered a similar programme. Name organisations if you have permission. If not, describe the type of organisation — e.g. 'A mid-size financial services firm with 400 employees' — and what was achieved.]</a:t>
            </a:r>
            <a:endParaRPr lang="en-US" sz="1100" dirty="0"/>
          </a:p>
        </p:txBody>
      </p:sp>
      <p:sp>
        <p:nvSpPr>
          <p:cNvPr id="21" name="Text 19"/>
          <p:cNvSpPr/>
          <p:nvPr/>
        </p:nvSpPr>
        <p:spPr>
          <a:xfrm>
            <a:off x="4572000" y="3182112"/>
            <a:ext cx="4114800" cy="274320"/>
          </a:xfrm>
          <a:prstGeom prst="rect">
            <a:avLst/>
          </a:prstGeom>
          <a:noFill/>
          <a:ln/>
        </p:spPr>
        <p:txBody>
          <a:bodyPr wrap="square" rtlCol="0" anchor="ctr"/>
          <a:lstStyle/>
          <a:p>
            <a:pPr marL="0" indent="0">
              <a:buNone/>
            </a:pPr>
            <a:r>
              <a:rPr lang="en-US" sz="1200" b="1" dirty="0">
                <a:solidFill>
                  <a:srgbClr val="C9922A"/>
                </a:solidFill>
                <a:latin typeface="Calibri" pitchFamily="34" charset="0"/>
                <a:ea typeface="Calibri" pitchFamily="34" charset="-122"/>
                <a:cs typeface="Calibri" pitchFamily="34" charset="-120"/>
              </a:rPr>
              <a:t>How This Proposal Adapts That Experience</a:t>
            </a:r>
            <a:endParaRPr lang="en-US" sz="1200" dirty="0"/>
          </a:p>
        </p:txBody>
      </p:sp>
      <p:sp>
        <p:nvSpPr>
          <p:cNvPr id="22" name="Text 20"/>
          <p:cNvSpPr/>
          <p:nvPr/>
        </p:nvSpPr>
        <p:spPr>
          <a:xfrm>
            <a:off x="365760" y="4864608"/>
            <a:ext cx="6400800" cy="182880"/>
          </a:xfrm>
          <a:prstGeom prst="rect">
            <a:avLst/>
          </a:prstGeom>
          <a:noFill/>
          <a:ln/>
        </p:spPr>
        <p:txBody>
          <a:bodyPr wrap="square" rtlCol="0" anchor="ctr"/>
          <a:lstStyle/>
          <a:p>
            <a:pPr marL="0" indent="0">
              <a:buNone/>
            </a:pPr>
            <a:r>
              <a:rPr lang="en-US" sz="800" dirty="0">
                <a:solidFill>
                  <a:srgbClr val="8A9BC0"/>
                </a:solidFill>
                <a:latin typeface="Calibri" pitchFamily="34" charset="0"/>
                <a:ea typeface="Calibri" pitchFamily="34" charset="-122"/>
                <a:cs typeface="Calibri" pitchFamily="34" charset="-120"/>
              </a:rPr>
              <a:t>[Programme Name]  ·  Prepared for [Client]  ·  Confidential</a:t>
            </a:r>
            <a:endParaRPr lang="en-US" sz="800" dirty="0"/>
          </a:p>
        </p:txBody>
      </p:sp>
      <p:sp>
        <p:nvSpPr>
          <p:cNvPr id="23" name="Text 21"/>
          <p:cNvSpPr/>
          <p:nvPr/>
        </p:nvSpPr>
        <p:spPr>
          <a:xfrm>
            <a:off x="8595360" y="4864608"/>
            <a:ext cx="365760" cy="182880"/>
          </a:xfrm>
          <a:prstGeom prst="rect">
            <a:avLst/>
          </a:prstGeom>
          <a:noFill/>
          <a:ln/>
        </p:spPr>
        <p:txBody>
          <a:bodyPr wrap="square" rtlCol="0" anchor="ctr"/>
          <a:lstStyle/>
          <a:p>
            <a:pPr marL="0" indent="0" algn="r">
              <a:buNone/>
            </a:pPr>
            <a:r>
              <a:rPr lang="en-US" sz="800" dirty="0">
                <a:solidFill>
                  <a:srgbClr val="8A9BC0"/>
                </a:solidFill>
                <a:latin typeface="Calibri" pitchFamily="34" charset="0"/>
                <a:ea typeface="Calibri" pitchFamily="34" charset="-122"/>
                <a:cs typeface="Calibri" pitchFamily="34" charset="-120"/>
              </a:rPr>
              <a:t>7</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65760" y="201168"/>
            <a:ext cx="1463040" cy="256032"/>
          </a:xfrm>
          <a:prstGeom prst="rect">
            <a:avLst/>
          </a:prstGeom>
          <a:solidFill>
            <a:srgbClr val="C9922A"/>
          </a:solidFill>
          <a:ln w="12700">
            <a:solidFill>
              <a:srgbClr val="C9922A"/>
            </a:solidFill>
            <a:prstDash val="solid"/>
          </a:ln>
        </p:spPr>
      </p:sp>
      <p:sp>
        <p:nvSpPr>
          <p:cNvPr id="3" name="Text 1"/>
          <p:cNvSpPr/>
          <p:nvPr/>
        </p:nvSpPr>
        <p:spPr>
          <a:xfrm>
            <a:off x="365760" y="201168"/>
            <a:ext cx="1463040" cy="256032"/>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THE INVESTMENT</a:t>
            </a:r>
            <a:endParaRPr lang="en-US" sz="900" dirty="0"/>
          </a:p>
        </p:txBody>
      </p:sp>
      <p:sp>
        <p:nvSpPr>
          <p:cNvPr id="4" name="Text 2"/>
          <p:cNvSpPr/>
          <p:nvPr/>
        </p:nvSpPr>
        <p:spPr>
          <a:xfrm>
            <a:off x="365760" y="548640"/>
            <a:ext cx="8412480" cy="548640"/>
          </a:xfrm>
          <a:prstGeom prst="rect">
            <a:avLst/>
          </a:prstGeom>
          <a:noFill/>
          <a:ln/>
        </p:spPr>
        <p:txBody>
          <a:bodyPr wrap="square" rtlCol="0" anchor="ctr"/>
          <a:lstStyle/>
          <a:p>
            <a:pPr marL="0" indent="0">
              <a:buNone/>
            </a:pPr>
            <a:r>
              <a:rPr lang="en-US" sz="3200" b="1" dirty="0">
                <a:solidFill>
                  <a:srgbClr val="0D1F4E"/>
                </a:solidFill>
                <a:latin typeface="Calibri" pitchFamily="34" charset="0"/>
                <a:ea typeface="Calibri" pitchFamily="34" charset="-122"/>
                <a:cs typeface="Calibri" pitchFamily="34" charset="-120"/>
              </a:rPr>
              <a:t>Investment</a:t>
            </a:r>
            <a:endParaRPr lang="en-US" sz="3200" dirty="0"/>
          </a:p>
        </p:txBody>
      </p:sp>
      <p:sp>
        <p:nvSpPr>
          <p:cNvPr id="5" name="Text 3"/>
          <p:cNvSpPr/>
          <p:nvPr/>
        </p:nvSpPr>
        <p:spPr>
          <a:xfrm>
            <a:off x="365760" y="1133856"/>
            <a:ext cx="8412480" cy="274320"/>
          </a:xfrm>
          <a:prstGeom prst="rect">
            <a:avLst/>
          </a:prstGeom>
          <a:noFill/>
          <a:ln/>
        </p:spPr>
        <p:txBody>
          <a:bodyPr wrap="square" rtlCol="0" anchor="ctr"/>
          <a:lstStyle/>
          <a:p>
            <a:pPr marL="0" indent="0">
              <a:buNone/>
            </a:pPr>
            <a:r>
              <a:rPr lang="en-US" sz="1200" i="1" dirty="0">
                <a:solidFill>
                  <a:srgbClr val="8A9BC0"/>
                </a:solidFill>
                <a:latin typeface="Calibri" pitchFamily="34" charset="0"/>
                <a:ea typeface="Calibri" pitchFamily="34" charset="-122"/>
                <a:cs typeface="Calibri" pitchFamily="34" charset="-120"/>
              </a:rPr>
              <a:t>Price this as a business decision, not a service cost. Always include the cost of not acting.</a:t>
            </a:r>
            <a:endParaRPr lang="en-US" sz="1200" dirty="0"/>
          </a:p>
        </p:txBody>
      </p:sp>
      <p:sp>
        <p:nvSpPr>
          <p:cNvPr id="6" name="Shape 4"/>
          <p:cNvSpPr/>
          <p:nvPr/>
        </p:nvSpPr>
        <p:spPr>
          <a:xfrm>
            <a:off x="365760" y="1508760"/>
            <a:ext cx="8412480" cy="347472"/>
          </a:xfrm>
          <a:prstGeom prst="rect">
            <a:avLst/>
          </a:prstGeom>
          <a:solidFill>
            <a:srgbClr val="0D1F4E"/>
          </a:solidFill>
          <a:ln w="12700">
            <a:solidFill>
              <a:srgbClr val="0D1F4E"/>
            </a:solidFill>
            <a:prstDash val="solid"/>
          </a:ln>
        </p:spPr>
      </p:sp>
      <p:sp>
        <p:nvSpPr>
          <p:cNvPr id="7" name="Text 5"/>
          <p:cNvSpPr/>
          <p:nvPr/>
        </p:nvSpPr>
        <p:spPr>
          <a:xfrm>
            <a:off x="502920" y="1536192"/>
            <a:ext cx="2834640" cy="274320"/>
          </a:xfrm>
          <a:prstGeom prst="rect">
            <a:avLst/>
          </a:prstGeom>
          <a:noFill/>
          <a:ln/>
        </p:spPr>
        <p:txBody>
          <a:bodyPr wrap="square" rtlCol="0" anchor="ctr"/>
          <a:lstStyle/>
          <a:p>
            <a:pPr marL="0" indent="0">
              <a:buNone/>
            </a:pPr>
            <a:r>
              <a:rPr lang="en-US" sz="1100" b="1" dirty="0">
                <a:solidFill>
                  <a:srgbClr val="C9922A"/>
                </a:solidFill>
                <a:latin typeface="Calibri" pitchFamily="34" charset="0"/>
                <a:ea typeface="Calibri" pitchFamily="34" charset="-122"/>
                <a:cs typeface="Calibri" pitchFamily="34" charset="-120"/>
              </a:rPr>
              <a:t>Option / Cohort Size</a:t>
            </a:r>
            <a:endParaRPr lang="en-US" sz="1100" dirty="0"/>
          </a:p>
        </p:txBody>
      </p:sp>
      <p:sp>
        <p:nvSpPr>
          <p:cNvPr id="8" name="Text 6"/>
          <p:cNvSpPr/>
          <p:nvPr/>
        </p:nvSpPr>
        <p:spPr>
          <a:xfrm>
            <a:off x="3474720" y="1536192"/>
            <a:ext cx="2011680" cy="274320"/>
          </a:xfrm>
          <a:prstGeom prst="rect">
            <a:avLst/>
          </a:prstGeom>
          <a:noFill/>
          <a:ln/>
        </p:spPr>
        <p:txBody>
          <a:bodyPr wrap="square" rtlCol="0" anchor="ctr"/>
          <a:lstStyle/>
          <a:p>
            <a:pPr marL="0" indent="0">
              <a:buNone/>
            </a:pPr>
            <a:r>
              <a:rPr lang="en-US" sz="1100" b="1" dirty="0">
                <a:solidFill>
                  <a:srgbClr val="C9922A"/>
                </a:solidFill>
                <a:latin typeface="Calibri" pitchFamily="34" charset="0"/>
                <a:ea typeface="Calibri" pitchFamily="34" charset="-122"/>
                <a:cs typeface="Calibri" pitchFamily="34" charset="-120"/>
              </a:rPr>
              <a:t>Investment</a:t>
            </a:r>
            <a:endParaRPr lang="en-US" sz="1100" dirty="0"/>
          </a:p>
        </p:txBody>
      </p:sp>
      <p:sp>
        <p:nvSpPr>
          <p:cNvPr id="9" name="Text 7"/>
          <p:cNvSpPr/>
          <p:nvPr/>
        </p:nvSpPr>
        <p:spPr>
          <a:xfrm>
            <a:off x="5669280" y="1536192"/>
            <a:ext cx="2926080" cy="274320"/>
          </a:xfrm>
          <a:prstGeom prst="rect">
            <a:avLst/>
          </a:prstGeom>
          <a:noFill/>
          <a:ln/>
        </p:spPr>
        <p:txBody>
          <a:bodyPr wrap="square" rtlCol="0" anchor="ctr"/>
          <a:lstStyle/>
          <a:p>
            <a:pPr marL="0" indent="0">
              <a:buNone/>
            </a:pPr>
            <a:r>
              <a:rPr lang="en-US" sz="1100" b="1" dirty="0">
                <a:solidFill>
                  <a:srgbClr val="C9922A"/>
                </a:solidFill>
                <a:latin typeface="Calibri" pitchFamily="34" charset="0"/>
                <a:ea typeface="Calibri" pitchFamily="34" charset="-122"/>
                <a:cs typeface="Calibri" pitchFamily="34" charset="-120"/>
              </a:rPr>
              <a:t>Notes</a:t>
            </a:r>
            <a:endParaRPr lang="en-US" sz="1100" dirty="0"/>
          </a:p>
        </p:txBody>
      </p:sp>
      <p:sp>
        <p:nvSpPr>
          <p:cNvPr id="10" name="Shape 8"/>
          <p:cNvSpPr/>
          <p:nvPr/>
        </p:nvSpPr>
        <p:spPr>
          <a:xfrm>
            <a:off x="365760" y="1901952"/>
            <a:ext cx="8412480" cy="438912"/>
          </a:xfrm>
          <a:prstGeom prst="rect">
            <a:avLst/>
          </a:prstGeom>
          <a:solidFill>
            <a:srgbClr val="F2F4F8"/>
          </a:solidFill>
          <a:ln w="12700">
            <a:solidFill>
              <a:srgbClr val="F2F4F8"/>
            </a:solidFill>
            <a:prstDash val="solid"/>
          </a:ln>
        </p:spPr>
      </p:sp>
      <p:sp>
        <p:nvSpPr>
          <p:cNvPr id="11" name="Text 9"/>
          <p:cNvSpPr/>
          <p:nvPr/>
        </p:nvSpPr>
        <p:spPr>
          <a:xfrm>
            <a:off x="502920" y="1993392"/>
            <a:ext cx="2834640" cy="274320"/>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[Option 1 — e.g. 1 participant / standalone]</a:t>
            </a:r>
            <a:endParaRPr lang="en-US" sz="1100" dirty="0"/>
          </a:p>
        </p:txBody>
      </p:sp>
      <p:sp>
        <p:nvSpPr>
          <p:cNvPr id="12" name="Text 10"/>
          <p:cNvSpPr/>
          <p:nvPr/>
        </p:nvSpPr>
        <p:spPr>
          <a:xfrm>
            <a:off x="3474720" y="1993392"/>
            <a:ext cx="2011680" cy="274320"/>
          </a:xfrm>
          <a:prstGeom prst="rect">
            <a:avLst/>
          </a:prstGeom>
          <a:noFill/>
          <a:ln/>
        </p:spPr>
        <p:txBody>
          <a:bodyPr wrap="square" rtlCol="0" anchor="ctr"/>
          <a:lstStyle/>
          <a:p>
            <a:pPr marL="0" indent="0">
              <a:buNone/>
            </a:pPr>
            <a:r>
              <a:rPr lang="en-US" sz="1100" b="1" dirty="0">
                <a:solidFill>
                  <a:srgbClr val="0D1F4E"/>
                </a:solidFill>
                <a:latin typeface="Calibri" pitchFamily="34" charset="0"/>
                <a:ea typeface="Calibri" pitchFamily="34" charset="-122"/>
                <a:cs typeface="Calibri" pitchFamily="34" charset="-120"/>
              </a:rPr>
              <a:t>[£ / $ / AED X]</a:t>
            </a:r>
            <a:endParaRPr lang="en-US" sz="1100" dirty="0"/>
          </a:p>
        </p:txBody>
      </p:sp>
      <p:sp>
        <p:nvSpPr>
          <p:cNvPr id="13" name="Text 11"/>
          <p:cNvSpPr/>
          <p:nvPr/>
        </p:nvSpPr>
        <p:spPr>
          <a:xfrm>
            <a:off x="5669280" y="1993392"/>
            <a:ext cx="2926080" cy="274320"/>
          </a:xfrm>
          <a:prstGeom prst="rect">
            <a:avLst/>
          </a:prstGeom>
          <a:noFill/>
          <a:ln/>
        </p:spPr>
        <p:txBody>
          <a:bodyPr wrap="square" rtlCol="0" anchor="ctr"/>
          <a:lstStyle/>
          <a:p>
            <a:pPr marL="0" indent="0">
              <a:buNone/>
            </a:pPr>
            <a:r>
              <a:rPr lang="en-US" sz="1100" i="1" dirty="0">
                <a:solidFill>
                  <a:srgbClr val="8A9BC0"/>
                </a:solidFill>
                <a:latin typeface="Calibri" pitchFamily="34" charset="0"/>
                <a:ea typeface="Calibri" pitchFamily="34" charset="-122"/>
                <a:cs typeface="Calibri" pitchFamily="34" charset="-120"/>
              </a:rPr>
              <a:t>[What's included at this level]</a:t>
            </a:r>
            <a:endParaRPr lang="en-US" sz="1100" dirty="0"/>
          </a:p>
        </p:txBody>
      </p:sp>
      <p:sp>
        <p:nvSpPr>
          <p:cNvPr id="14" name="Shape 12"/>
          <p:cNvSpPr/>
          <p:nvPr/>
        </p:nvSpPr>
        <p:spPr>
          <a:xfrm>
            <a:off x="365760" y="2377440"/>
            <a:ext cx="8412480" cy="438912"/>
          </a:xfrm>
          <a:prstGeom prst="rect">
            <a:avLst/>
          </a:prstGeom>
          <a:solidFill>
            <a:srgbClr val="FFFFFF"/>
          </a:solidFill>
          <a:ln w="12700">
            <a:solidFill>
              <a:srgbClr val="FFFFFF"/>
            </a:solidFill>
            <a:prstDash val="solid"/>
          </a:ln>
        </p:spPr>
      </p:sp>
      <p:sp>
        <p:nvSpPr>
          <p:cNvPr id="15" name="Text 13"/>
          <p:cNvSpPr/>
          <p:nvPr/>
        </p:nvSpPr>
        <p:spPr>
          <a:xfrm>
            <a:off x="502920" y="2468880"/>
            <a:ext cx="2834640" cy="274320"/>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[Option 2 — e.g. 2–14 participants]</a:t>
            </a:r>
            <a:endParaRPr lang="en-US" sz="1100" dirty="0"/>
          </a:p>
        </p:txBody>
      </p:sp>
      <p:sp>
        <p:nvSpPr>
          <p:cNvPr id="16" name="Text 14"/>
          <p:cNvSpPr/>
          <p:nvPr/>
        </p:nvSpPr>
        <p:spPr>
          <a:xfrm>
            <a:off x="3474720" y="2468880"/>
            <a:ext cx="2011680" cy="274320"/>
          </a:xfrm>
          <a:prstGeom prst="rect">
            <a:avLst/>
          </a:prstGeom>
          <a:noFill/>
          <a:ln/>
        </p:spPr>
        <p:txBody>
          <a:bodyPr wrap="square" rtlCol="0" anchor="ctr"/>
          <a:lstStyle/>
          <a:p>
            <a:pPr marL="0" indent="0">
              <a:buNone/>
            </a:pPr>
            <a:r>
              <a:rPr lang="en-US" sz="1100" b="1" dirty="0">
                <a:solidFill>
                  <a:srgbClr val="0D1F4E"/>
                </a:solidFill>
                <a:latin typeface="Calibri" pitchFamily="34" charset="0"/>
                <a:ea typeface="Calibri" pitchFamily="34" charset="-122"/>
                <a:cs typeface="Calibri" pitchFamily="34" charset="-120"/>
              </a:rPr>
              <a:t>[£ / $ / AED X  (X% off)]</a:t>
            </a:r>
            <a:endParaRPr lang="en-US" sz="1100" dirty="0"/>
          </a:p>
        </p:txBody>
      </p:sp>
      <p:sp>
        <p:nvSpPr>
          <p:cNvPr id="17" name="Text 15"/>
          <p:cNvSpPr/>
          <p:nvPr/>
        </p:nvSpPr>
        <p:spPr>
          <a:xfrm>
            <a:off x="5669280" y="2468880"/>
            <a:ext cx="2926080" cy="274320"/>
          </a:xfrm>
          <a:prstGeom prst="rect">
            <a:avLst/>
          </a:prstGeom>
          <a:noFill/>
          <a:ln/>
        </p:spPr>
        <p:txBody>
          <a:bodyPr wrap="square" rtlCol="0" anchor="ctr"/>
          <a:lstStyle/>
          <a:p>
            <a:pPr marL="0" indent="0">
              <a:buNone/>
            </a:pPr>
            <a:r>
              <a:rPr lang="en-US" sz="1100" i="1" dirty="0">
                <a:solidFill>
                  <a:srgbClr val="8A9BC0"/>
                </a:solidFill>
                <a:latin typeface="Calibri" pitchFamily="34" charset="0"/>
                <a:ea typeface="Calibri" pitchFamily="34" charset="-122"/>
                <a:cs typeface="Calibri" pitchFamily="34" charset="-120"/>
              </a:rPr>
              <a:t>[Standard volume discount]</a:t>
            </a:r>
            <a:endParaRPr lang="en-US" sz="1100" dirty="0"/>
          </a:p>
        </p:txBody>
      </p:sp>
      <p:sp>
        <p:nvSpPr>
          <p:cNvPr id="18" name="Shape 16"/>
          <p:cNvSpPr/>
          <p:nvPr/>
        </p:nvSpPr>
        <p:spPr>
          <a:xfrm>
            <a:off x="365760" y="2852928"/>
            <a:ext cx="8412480" cy="438912"/>
          </a:xfrm>
          <a:prstGeom prst="rect">
            <a:avLst/>
          </a:prstGeom>
          <a:solidFill>
            <a:srgbClr val="F2F4F8"/>
          </a:solidFill>
          <a:ln w="12700">
            <a:solidFill>
              <a:srgbClr val="F2F4F8"/>
            </a:solidFill>
            <a:prstDash val="solid"/>
          </a:ln>
        </p:spPr>
      </p:sp>
      <p:sp>
        <p:nvSpPr>
          <p:cNvPr id="19" name="Text 17"/>
          <p:cNvSpPr/>
          <p:nvPr/>
        </p:nvSpPr>
        <p:spPr>
          <a:xfrm>
            <a:off x="502920" y="2944368"/>
            <a:ext cx="2834640" cy="274320"/>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[Option 3 — e.g. 15–29 / full cohort]</a:t>
            </a:r>
            <a:endParaRPr lang="en-US" sz="1100" dirty="0"/>
          </a:p>
        </p:txBody>
      </p:sp>
      <p:sp>
        <p:nvSpPr>
          <p:cNvPr id="20" name="Text 18"/>
          <p:cNvSpPr/>
          <p:nvPr/>
        </p:nvSpPr>
        <p:spPr>
          <a:xfrm>
            <a:off x="3474720" y="2944368"/>
            <a:ext cx="2011680" cy="274320"/>
          </a:xfrm>
          <a:prstGeom prst="rect">
            <a:avLst/>
          </a:prstGeom>
          <a:noFill/>
          <a:ln/>
        </p:spPr>
        <p:txBody>
          <a:bodyPr wrap="square" rtlCol="0" anchor="ctr"/>
          <a:lstStyle/>
          <a:p>
            <a:pPr marL="0" indent="0">
              <a:buNone/>
            </a:pPr>
            <a:r>
              <a:rPr lang="en-US" sz="1100" b="1" dirty="0">
                <a:solidFill>
                  <a:srgbClr val="0D1F4E"/>
                </a:solidFill>
                <a:latin typeface="Calibri" pitchFamily="34" charset="0"/>
                <a:ea typeface="Calibri" pitchFamily="34" charset="-122"/>
                <a:cs typeface="Calibri" pitchFamily="34" charset="-120"/>
              </a:rPr>
              <a:t>[£ / $ / AED X  (X% off)]</a:t>
            </a:r>
            <a:endParaRPr lang="en-US" sz="1100" dirty="0"/>
          </a:p>
        </p:txBody>
      </p:sp>
      <p:sp>
        <p:nvSpPr>
          <p:cNvPr id="21" name="Text 19"/>
          <p:cNvSpPr/>
          <p:nvPr/>
        </p:nvSpPr>
        <p:spPr>
          <a:xfrm>
            <a:off x="5669280" y="2944368"/>
            <a:ext cx="2926080" cy="274320"/>
          </a:xfrm>
          <a:prstGeom prst="rect">
            <a:avLst/>
          </a:prstGeom>
          <a:noFill/>
          <a:ln/>
        </p:spPr>
        <p:txBody>
          <a:bodyPr wrap="square" rtlCol="0" anchor="ctr"/>
          <a:lstStyle/>
          <a:p>
            <a:pPr marL="0" indent="0">
              <a:buNone/>
            </a:pPr>
            <a:r>
              <a:rPr lang="en-US" sz="1100" i="1" dirty="0">
                <a:solidFill>
                  <a:srgbClr val="8A9BC0"/>
                </a:solidFill>
                <a:latin typeface="Calibri" pitchFamily="34" charset="0"/>
                <a:ea typeface="Calibri" pitchFamily="34" charset="-122"/>
                <a:cs typeface="Calibri" pitchFamily="34" charset="-120"/>
              </a:rPr>
              <a:t>[The cohort discussed]</a:t>
            </a:r>
            <a:endParaRPr lang="en-US" sz="1100" dirty="0"/>
          </a:p>
        </p:txBody>
      </p:sp>
      <p:sp>
        <p:nvSpPr>
          <p:cNvPr id="22" name="Shape 20"/>
          <p:cNvSpPr/>
          <p:nvPr/>
        </p:nvSpPr>
        <p:spPr>
          <a:xfrm>
            <a:off x="365760" y="3328416"/>
            <a:ext cx="8412480" cy="438912"/>
          </a:xfrm>
          <a:prstGeom prst="rect">
            <a:avLst/>
          </a:prstGeom>
          <a:solidFill>
            <a:srgbClr val="FFFFFF"/>
          </a:solidFill>
          <a:ln w="12700">
            <a:solidFill>
              <a:srgbClr val="FFFFFF"/>
            </a:solidFill>
            <a:prstDash val="solid"/>
          </a:ln>
        </p:spPr>
      </p:sp>
      <p:sp>
        <p:nvSpPr>
          <p:cNvPr id="23" name="Text 21"/>
          <p:cNvSpPr/>
          <p:nvPr/>
        </p:nvSpPr>
        <p:spPr>
          <a:xfrm>
            <a:off x="502920" y="3419856"/>
            <a:ext cx="2834640" cy="274320"/>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[Option 4 — e.g. 30+ / ongoing retainer]</a:t>
            </a:r>
            <a:endParaRPr lang="en-US" sz="1100" dirty="0"/>
          </a:p>
        </p:txBody>
      </p:sp>
      <p:sp>
        <p:nvSpPr>
          <p:cNvPr id="24" name="Text 22"/>
          <p:cNvSpPr/>
          <p:nvPr/>
        </p:nvSpPr>
        <p:spPr>
          <a:xfrm>
            <a:off x="3474720" y="3419856"/>
            <a:ext cx="2011680" cy="274320"/>
          </a:xfrm>
          <a:prstGeom prst="rect">
            <a:avLst/>
          </a:prstGeom>
          <a:noFill/>
          <a:ln/>
        </p:spPr>
        <p:txBody>
          <a:bodyPr wrap="square" rtlCol="0" anchor="ctr"/>
          <a:lstStyle/>
          <a:p>
            <a:pPr marL="0" indent="0">
              <a:buNone/>
            </a:pPr>
            <a:r>
              <a:rPr lang="en-US" sz="1100" b="1" dirty="0">
                <a:solidFill>
                  <a:srgbClr val="0D1F4E"/>
                </a:solidFill>
                <a:latin typeface="Calibri" pitchFamily="34" charset="0"/>
                <a:ea typeface="Calibri" pitchFamily="34" charset="-122"/>
                <a:cs typeface="Calibri" pitchFamily="34" charset="-120"/>
              </a:rPr>
              <a:t>[Bespoke — to be scoped]</a:t>
            </a:r>
            <a:endParaRPr lang="en-US" sz="1100" dirty="0"/>
          </a:p>
        </p:txBody>
      </p:sp>
      <p:sp>
        <p:nvSpPr>
          <p:cNvPr id="25" name="Text 23"/>
          <p:cNvSpPr/>
          <p:nvPr/>
        </p:nvSpPr>
        <p:spPr>
          <a:xfrm>
            <a:off x="5669280" y="3419856"/>
            <a:ext cx="2926080" cy="274320"/>
          </a:xfrm>
          <a:prstGeom prst="rect">
            <a:avLst/>
          </a:prstGeom>
          <a:noFill/>
          <a:ln/>
        </p:spPr>
        <p:txBody>
          <a:bodyPr wrap="square" rtlCol="0" anchor="ctr"/>
          <a:lstStyle/>
          <a:p>
            <a:pPr marL="0" indent="0">
              <a:buNone/>
            </a:pPr>
            <a:r>
              <a:rPr lang="en-US" sz="1100" i="1" dirty="0">
                <a:solidFill>
                  <a:srgbClr val="8A9BC0"/>
                </a:solidFill>
                <a:latin typeface="Calibri" pitchFamily="34" charset="0"/>
                <a:ea typeface="Calibri" pitchFamily="34" charset="-122"/>
                <a:cs typeface="Calibri" pitchFamily="34" charset="-120"/>
              </a:rPr>
              <a:t>[Depends on cadence and scheduling]</a:t>
            </a:r>
            <a:endParaRPr lang="en-US" sz="1100" dirty="0"/>
          </a:p>
        </p:txBody>
      </p:sp>
      <p:sp>
        <p:nvSpPr>
          <p:cNvPr id="26" name="Shape 24"/>
          <p:cNvSpPr/>
          <p:nvPr/>
        </p:nvSpPr>
        <p:spPr>
          <a:xfrm>
            <a:off x="365760" y="3840480"/>
            <a:ext cx="5212080" cy="502920"/>
          </a:xfrm>
          <a:prstGeom prst="roundRect">
            <a:avLst>
              <a:gd name="adj" fmla="val 10909"/>
            </a:avLst>
          </a:prstGeom>
          <a:solidFill>
            <a:srgbClr val="F2F4F8"/>
          </a:solidFill>
          <a:ln w="12700">
            <a:solidFill>
              <a:srgbClr val="CBD5E0"/>
            </a:solidFill>
            <a:prstDash val="solid"/>
          </a:ln>
        </p:spPr>
      </p:sp>
      <p:sp>
        <p:nvSpPr>
          <p:cNvPr id="27" name="Text 25"/>
          <p:cNvSpPr/>
          <p:nvPr/>
        </p:nvSpPr>
        <p:spPr>
          <a:xfrm>
            <a:off x="502920" y="3931920"/>
            <a:ext cx="4937760" cy="320040"/>
          </a:xfrm>
          <a:prstGeom prst="rect">
            <a:avLst/>
          </a:prstGeom>
          <a:noFill/>
          <a:ln/>
        </p:spPr>
        <p:txBody>
          <a:bodyPr wrap="square" rtlCol="0" anchor="t"/>
          <a:lstStyle/>
          <a:p>
            <a:pPr marL="0" indent="0">
              <a:buNone/>
            </a:pPr>
            <a:r>
              <a:rPr lang="en-US" sz="1200" b="1" dirty="0">
                <a:solidFill>
                  <a:srgbClr val="0D1F4E"/>
                </a:solidFill>
                <a:latin typeface="Calibri" pitchFamily="34" charset="0"/>
                <a:ea typeface="Calibri" pitchFamily="34" charset="-122"/>
                <a:cs typeface="Calibri" pitchFamily="34" charset="-120"/>
              </a:rPr>
              <a:t>Add-on (if applicable)
</a:t>
            </a:r>
            <a:endParaRPr lang="en-US" sz="1200" dirty="0"/>
          </a:p>
          <a:p>
            <a:pPr marL="0" indent="0">
              <a:buNone/>
            </a:pPr>
            <a:r>
              <a:rPr lang="en-US" sz="1100" dirty="0">
                <a:solidFill>
                  <a:srgbClr val="7B93C4"/>
                </a:solidFill>
                <a:latin typeface="Calibri" pitchFamily="34" charset="0"/>
                <a:ea typeface="Calibri" pitchFamily="34" charset="-122"/>
                <a:cs typeface="Calibri" pitchFamily="34" charset="-120"/>
              </a:rPr>
              <a:t>[Name and price any optional add-on — e.g. Manager Track, follow-up sessions, reporting]</a:t>
            </a:r>
            <a:endParaRPr lang="en-US" sz="1200" dirty="0"/>
          </a:p>
        </p:txBody>
      </p:sp>
      <p:sp>
        <p:nvSpPr>
          <p:cNvPr id="28" name="Shape 26"/>
          <p:cNvSpPr/>
          <p:nvPr/>
        </p:nvSpPr>
        <p:spPr>
          <a:xfrm>
            <a:off x="5715000" y="3840480"/>
            <a:ext cx="3063240" cy="502920"/>
          </a:xfrm>
          <a:prstGeom prst="roundRect">
            <a:avLst>
              <a:gd name="adj" fmla="val 10909"/>
            </a:avLst>
          </a:prstGeom>
          <a:solidFill>
            <a:srgbClr val="FBF3E2"/>
          </a:solidFill>
          <a:ln w="12700">
            <a:solidFill>
              <a:srgbClr val="C9922A"/>
            </a:solidFill>
            <a:prstDash val="solid"/>
          </a:ln>
        </p:spPr>
      </p:sp>
      <p:sp>
        <p:nvSpPr>
          <p:cNvPr id="29" name="Text 27"/>
          <p:cNvSpPr/>
          <p:nvPr/>
        </p:nvSpPr>
        <p:spPr>
          <a:xfrm>
            <a:off x="5852160" y="3913632"/>
            <a:ext cx="2788920" cy="365760"/>
          </a:xfrm>
          <a:prstGeom prst="rect">
            <a:avLst/>
          </a:prstGeom>
          <a:noFill/>
          <a:ln/>
        </p:spPr>
        <p:txBody>
          <a:bodyPr wrap="square" rtlCol="0" anchor="ctr"/>
          <a:lstStyle/>
          <a:p>
            <a:pPr marL="0" indent="0">
              <a:buNone/>
            </a:pPr>
            <a:r>
              <a:rPr lang="en-US" sz="1050" b="1" dirty="0">
                <a:solidFill>
                  <a:srgbClr val="0D1F4E"/>
                </a:solidFill>
                <a:latin typeface="Calibri" pitchFamily="34" charset="0"/>
                <a:ea typeface="Calibri" pitchFamily="34" charset="-122"/>
                <a:cs typeface="Calibri" pitchFamily="34" charset="-120"/>
              </a:rPr>
              <a:t>Payment terms: </a:t>
            </a:r>
            <a:r>
              <a:rPr lang="en-US" sz="1050" dirty="0">
                <a:solidFill>
                  <a:srgbClr val="7B93C4"/>
                </a:solidFill>
                <a:latin typeface="Calibri" pitchFamily="34" charset="0"/>
                <a:ea typeface="Calibri" pitchFamily="34" charset="-122"/>
                <a:cs typeface="Calibri" pitchFamily="34" charset="-120"/>
              </a:rPr>
              <a:t>[e.g. 50% upfront on confirmation, remainder at midpoint]</a:t>
            </a:r>
            <a:endParaRPr lang="en-US" sz="1050" dirty="0"/>
          </a:p>
        </p:txBody>
      </p:sp>
      <p:sp>
        <p:nvSpPr>
          <p:cNvPr id="30" name="Text 28"/>
          <p:cNvSpPr/>
          <p:nvPr/>
        </p:nvSpPr>
        <p:spPr>
          <a:xfrm>
            <a:off x="365760" y="4526280"/>
            <a:ext cx="8412480" cy="228600"/>
          </a:xfrm>
          <a:prstGeom prst="rect">
            <a:avLst/>
          </a:prstGeom>
          <a:noFill/>
          <a:ln/>
        </p:spPr>
        <p:txBody>
          <a:bodyPr wrap="square" rtlCol="0" anchor="ctr"/>
          <a:lstStyle/>
          <a:p>
            <a:pPr marL="0" indent="0" algn="ctr">
              <a:buNone/>
            </a:pPr>
            <a:r>
              <a:rPr lang="en-US" sz="1000" i="1" dirty="0">
                <a:solidFill>
                  <a:srgbClr val="8A9BC0"/>
                </a:solidFill>
                <a:latin typeface="Calibri" pitchFamily="34" charset="0"/>
                <a:ea typeface="Calibri" pitchFamily="34" charset="-122"/>
                <a:cs typeface="Calibri" pitchFamily="34" charset="-120"/>
              </a:rPr>
              <a:t>Figures above are a proposal-stage starting point for discussion, not a final quote.</a:t>
            </a:r>
            <a:endParaRPr lang="en-US" sz="1000" dirty="0"/>
          </a:p>
        </p:txBody>
      </p:sp>
      <p:sp>
        <p:nvSpPr>
          <p:cNvPr id="31" name="Text 29"/>
          <p:cNvSpPr/>
          <p:nvPr/>
        </p:nvSpPr>
        <p:spPr>
          <a:xfrm>
            <a:off x="365760" y="4864608"/>
            <a:ext cx="6400800" cy="182880"/>
          </a:xfrm>
          <a:prstGeom prst="rect">
            <a:avLst/>
          </a:prstGeom>
          <a:noFill/>
          <a:ln/>
        </p:spPr>
        <p:txBody>
          <a:bodyPr wrap="square" rtlCol="0" anchor="ctr"/>
          <a:lstStyle/>
          <a:p>
            <a:pPr marL="0" indent="0">
              <a:buNone/>
            </a:pPr>
            <a:r>
              <a:rPr lang="en-US" sz="800" dirty="0">
                <a:solidFill>
                  <a:srgbClr val="8A9BC0"/>
                </a:solidFill>
                <a:latin typeface="Calibri" pitchFamily="34" charset="0"/>
                <a:ea typeface="Calibri" pitchFamily="34" charset="-122"/>
                <a:cs typeface="Calibri" pitchFamily="34" charset="-120"/>
              </a:rPr>
              <a:t>[Programme Name]  ·  Prepared for [Client]  ·  Confidential</a:t>
            </a:r>
            <a:endParaRPr lang="en-US" sz="800" dirty="0"/>
          </a:p>
        </p:txBody>
      </p:sp>
      <p:sp>
        <p:nvSpPr>
          <p:cNvPr id="32" name="Text 30"/>
          <p:cNvSpPr/>
          <p:nvPr/>
        </p:nvSpPr>
        <p:spPr>
          <a:xfrm>
            <a:off x="8595360" y="4864608"/>
            <a:ext cx="365760" cy="182880"/>
          </a:xfrm>
          <a:prstGeom prst="rect">
            <a:avLst/>
          </a:prstGeom>
          <a:noFill/>
          <a:ln/>
        </p:spPr>
        <p:txBody>
          <a:bodyPr wrap="square" rtlCol="0" anchor="ctr"/>
          <a:lstStyle/>
          <a:p>
            <a:pPr marL="0" indent="0" algn="r">
              <a:buNone/>
            </a:pPr>
            <a:r>
              <a:rPr lang="en-US" sz="800" dirty="0">
                <a:solidFill>
                  <a:srgbClr val="8A9BC0"/>
                </a:solidFill>
                <a:latin typeface="Calibri" pitchFamily="34" charset="0"/>
                <a:ea typeface="Calibri" pitchFamily="34" charset="-122"/>
                <a:cs typeface="Calibri" pitchFamily="34" charset="-120"/>
              </a:rPr>
              <a:t>8</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D1F4E"/>
        </a:solidFill>
        <a:effectLst/>
      </p:bgPr>
    </p:bg>
    <p:spTree>
      <p:nvGrpSpPr>
        <p:cNvPr id="1" name=""/>
        <p:cNvGrpSpPr/>
        <p:nvPr/>
      </p:nvGrpSpPr>
      <p:grpSpPr>
        <a:xfrm>
          <a:off x="0" y="0"/>
          <a:ext cx="0" cy="0"/>
          <a:chOff x="0" y="0"/>
          <a:chExt cx="0" cy="0"/>
        </a:xfrm>
      </p:grpSpPr>
      <p:sp>
        <p:nvSpPr>
          <p:cNvPr id="2" name="Shape 0"/>
          <p:cNvSpPr/>
          <p:nvPr/>
        </p:nvSpPr>
        <p:spPr>
          <a:xfrm>
            <a:off x="365760" y="201168"/>
            <a:ext cx="1463040" cy="256032"/>
          </a:xfrm>
          <a:prstGeom prst="rect">
            <a:avLst/>
          </a:prstGeom>
          <a:solidFill>
            <a:srgbClr val="C9922A"/>
          </a:solidFill>
          <a:ln w="12700">
            <a:solidFill>
              <a:srgbClr val="C9922A"/>
            </a:solidFill>
            <a:prstDash val="solid"/>
          </a:ln>
        </p:spPr>
      </p:sp>
      <p:sp>
        <p:nvSpPr>
          <p:cNvPr id="3" name="Text 1"/>
          <p:cNvSpPr/>
          <p:nvPr/>
        </p:nvSpPr>
        <p:spPr>
          <a:xfrm>
            <a:off x="365760" y="201168"/>
            <a:ext cx="1463040" cy="256032"/>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NEXT STEPS</a:t>
            </a:r>
            <a:endParaRPr lang="en-US" sz="900" dirty="0"/>
          </a:p>
        </p:txBody>
      </p:sp>
      <p:sp>
        <p:nvSpPr>
          <p:cNvPr id="4" name="Text 2"/>
          <p:cNvSpPr/>
          <p:nvPr/>
        </p:nvSpPr>
        <p:spPr>
          <a:xfrm>
            <a:off x="365760" y="548640"/>
            <a:ext cx="8412480" cy="594360"/>
          </a:xfrm>
          <a:prstGeom prst="rect">
            <a:avLst/>
          </a:prstGeom>
          <a:noFill/>
          <a:ln/>
        </p:spPr>
        <p:txBody>
          <a:bodyPr wrap="square" rtlCol="0" anchor="ctr"/>
          <a:lstStyle/>
          <a:p>
            <a:pPr marL="0" indent="0">
              <a:buNone/>
            </a:pPr>
            <a:r>
              <a:rPr lang="en-US" sz="3200" b="1" dirty="0">
                <a:solidFill>
                  <a:srgbClr val="FFFFFF"/>
                </a:solidFill>
                <a:latin typeface="Calibri" pitchFamily="34" charset="0"/>
                <a:ea typeface="Calibri" pitchFamily="34" charset="-122"/>
                <a:cs typeface="Calibri" pitchFamily="34" charset="-120"/>
              </a:rPr>
              <a:t>Proposed path forward</a:t>
            </a:r>
            <a:endParaRPr lang="en-US" sz="3200" dirty="0"/>
          </a:p>
        </p:txBody>
      </p:sp>
      <p:sp>
        <p:nvSpPr>
          <p:cNvPr id="5" name="Text 3"/>
          <p:cNvSpPr/>
          <p:nvPr/>
        </p:nvSpPr>
        <p:spPr>
          <a:xfrm>
            <a:off x="365760" y="1170432"/>
            <a:ext cx="8412480" cy="274320"/>
          </a:xfrm>
          <a:prstGeom prst="rect">
            <a:avLst/>
          </a:prstGeom>
          <a:noFill/>
          <a:ln/>
        </p:spPr>
        <p:txBody>
          <a:bodyPr wrap="square" rtlCol="0" anchor="ctr"/>
          <a:lstStyle/>
          <a:p>
            <a:pPr marL="0" indent="0">
              <a:buNone/>
            </a:pPr>
            <a:r>
              <a:rPr lang="en-US" sz="1200" i="1" dirty="0">
                <a:solidFill>
                  <a:srgbClr val="8A9BC0"/>
                </a:solidFill>
                <a:latin typeface="Calibri" pitchFamily="34" charset="0"/>
                <a:ea typeface="Calibri" pitchFamily="34" charset="-122"/>
                <a:cs typeface="Calibri" pitchFamily="34" charset="-120"/>
              </a:rPr>
              <a:t>Specific. Time-bound. One action per step. Assumes you are moving forward.</a:t>
            </a:r>
            <a:endParaRPr lang="en-US" sz="1200" dirty="0"/>
          </a:p>
        </p:txBody>
      </p:sp>
      <p:sp>
        <p:nvSpPr>
          <p:cNvPr id="6" name="Shape 4"/>
          <p:cNvSpPr/>
          <p:nvPr/>
        </p:nvSpPr>
        <p:spPr>
          <a:xfrm>
            <a:off x="320040" y="1554480"/>
            <a:ext cx="8503920" cy="694944"/>
          </a:xfrm>
          <a:prstGeom prst="roundRect">
            <a:avLst>
              <a:gd name="adj" fmla="val 10526"/>
            </a:avLst>
          </a:prstGeom>
          <a:solidFill>
            <a:srgbClr val="1C2E6B"/>
          </a:solidFill>
          <a:ln w="12700">
            <a:solidFill>
              <a:srgbClr val="1C2E6B"/>
            </a:solidFill>
            <a:prstDash val="solid"/>
          </a:ln>
        </p:spPr>
      </p:sp>
      <p:sp>
        <p:nvSpPr>
          <p:cNvPr id="7" name="Shape 5"/>
          <p:cNvSpPr/>
          <p:nvPr/>
        </p:nvSpPr>
        <p:spPr>
          <a:xfrm>
            <a:off x="457200" y="1691640"/>
            <a:ext cx="438912" cy="438912"/>
          </a:xfrm>
          <a:prstGeom prst="roundRect">
            <a:avLst>
              <a:gd name="adj" fmla="val 12500"/>
            </a:avLst>
          </a:prstGeom>
          <a:solidFill>
            <a:srgbClr val="C9922A"/>
          </a:solidFill>
          <a:ln w="12700">
            <a:solidFill>
              <a:srgbClr val="C9922A"/>
            </a:solidFill>
            <a:prstDash val="solid"/>
          </a:ln>
        </p:spPr>
      </p:sp>
      <p:sp>
        <p:nvSpPr>
          <p:cNvPr id="8" name="Text 6"/>
          <p:cNvSpPr/>
          <p:nvPr/>
        </p:nvSpPr>
        <p:spPr>
          <a:xfrm>
            <a:off x="457200" y="1691640"/>
            <a:ext cx="438912" cy="438912"/>
          </a:xfrm>
          <a:prstGeom prst="rect">
            <a:avLst/>
          </a:prstGeom>
          <a:noFill/>
          <a:ln/>
        </p:spPr>
        <p:txBody>
          <a:bodyPr wrap="square" lIns="0" tIns="0" rIns="0" bIns="0" rtlCol="0" anchor="ctr"/>
          <a:lstStyle/>
          <a:p>
            <a:pPr marL="0" indent="0" algn="ctr">
              <a:buNone/>
            </a:pPr>
            <a:r>
              <a:rPr lang="en-US" sz="1600" b="1" dirty="0">
                <a:solidFill>
                  <a:srgbClr val="0D1F4E"/>
                </a:solidFill>
                <a:latin typeface="Calibri" pitchFamily="34" charset="0"/>
                <a:ea typeface="Calibri" pitchFamily="34" charset="-122"/>
                <a:cs typeface="Calibri" pitchFamily="34" charset="-120"/>
              </a:rPr>
              <a:t>1</a:t>
            </a:r>
            <a:endParaRPr lang="en-US" sz="1600" dirty="0"/>
          </a:p>
        </p:txBody>
      </p:sp>
      <p:sp>
        <p:nvSpPr>
          <p:cNvPr id="9" name="Text 7"/>
          <p:cNvSpPr/>
          <p:nvPr/>
        </p:nvSpPr>
        <p:spPr>
          <a:xfrm>
            <a:off x="1024128" y="1645920"/>
            <a:ext cx="4572000" cy="274320"/>
          </a:xfrm>
          <a:prstGeom prst="rect">
            <a:avLst/>
          </a:prstGeom>
          <a:noFill/>
          <a:ln/>
        </p:spPr>
        <p:txBody>
          <a:bodyPr wrap="square" rtlCol="0" anchor="ctr"/>
          <a:lstStyle/>
          <a:p>
            <a:pPr marL="0" indent="0">
              <a:buNone/>
            </a:pPr>
            <a:r>
              <a:rPr lang="en-US" sz="1300" b="1" dirty="0">
                <a:solidFill>
                  <a:srgbClr val="C9922A"/>
                </a:solidFill>
                <a:latin typeface="Calibri" pitchFamily="34" charset="0"/>
                <a:ea typeface="Calibri" pitchFamily="34" charset="-122"/>
                <a:cs typeface="Calibri" pitchFamily="34" charset="-120"/>
              </a:rPr>
              <a:t>[Step 1 — e.g. Confirm scope]</a:t>
            </a:r>
            <a:endParaRPr lang="en-US" sz="1300" dirty="0"/>
          </a:p>
        </p:txBody>
      </p:sp>
      <p:sp>
        <p:nvSpPr>
          <p:cNvPr id="10" name="Text 8"/>
          <p:cNvSpPr/>
          <p:nvPr/>
        </p:nvSpPr>
        <p:spPr>
          <a:xfrm>
            <a:off x="1024128" y="1947672"/>
            <a:ext cx="7635240" cy="237744"/>
          </a:xfrm>
          <a:prstGeom prst="rect">
            <a:avLst/>
          </a:prstGeom>
          <a:noFill/>
          <a:ln/>
        </p:spPr>
        <p:txBody>
          <a:bodyPr wrap="square" rtlCol="0" anchor="ctr"/>
          <a:lstStyle/>
          <a:p>
            <a:pPr marL="0" indent="0">
              <a:buNone/>
            </a:pPr>
            <a:r>
              <a:rPr lang="en-US" sz="1100" i="1" dirty="0">
                <a:solidFill>
                  <a:srgbClr val="7B93C4"/>
                </a:solidFill>
                <a:latin typeface="Calibri" pitchFamily="34" charset="0"/>
                <a:ea typeface="Calibri" pitchFamily="34" charset="-122"/>
                <a:cs typeface="Calibri" pitchFamily="34" charset="-120"/>
              </a:rPr>
              <a:t>What gets agreed or decided at this step. Who is responsible.</a:t>
            </a:r>
            <a:endParaRPr lang="en-US" sz="1100" dirty="0"/>
          </a:p>
        </p:txBody>
      </p:sp>
      <p:sp>
        <p:nvSpPr>
          <p:cNvPr id="11" name="Shape 9"/>
          <p:cNvSpPr/>
          <p:nvPr/>
        </p:nvSpPr>
        <p:spPr>
          <a:xfrm>
            <a:off x="320040" y="2377440"/>
            <a:ext cx="8503920" cy="694944"/>
          </a:xfrm>
          <a:prstGeom prst="roundRect">
            <a:avLst>
              <a:gd name="adj" fmla="val 10526"/>
            </a:avLst>
          </a:prstGeom>
          <a:solidFill>
            <a:srgbClr val="1C2E6B"/>
          </a:solidFill>
          <a:ln w="12700">
            <a:solidFill>
              <a:srgbClr val="1C2E6B"/>
            </a:solidFill>
            <a:prstDash val="solid"/>
          </a:ln>
        </p:spPr>
      </p:sp>
      <p:sp>
        <p:nvSpPr>
          <p:cNvPr id="12" name="Shape 10"/>
          <p:cNvSpPr/>
          <p:nvPr/>
        </p:nvSpPr>
        <p:spPr>
          <a:xfrm>
            <a:off x="457200" y="2514600"/>
            <a:ext cx="438912" cy="438912"/>
          </a:xfrm>
          <a:prstGeom prst="roundRect">
            <a:avLst>
              <a:gd name="adj" fmla="val 12500"/>
            </a:avLst>
          </a:prstGeom>
          <a:solidFill>
            <a:srgbClr val="C9922A"/>
          </a:solidFill>
          <a:ln w="12700">
            <a:solidFill>
              <a:srgbClr val="C9922A"/>
            </a:solidFill>
            <a:prstDash val="solid"/>
          </a:ln>
        </p:spPr>
      </p:sp>
      <p:sp>
        <p:nvSpPr>
          <p:cNvPr id="13" name="Text 11"/>
          <p:cNvSpPr/>
          <p:nvPr/>
        </p:nvSpPr>
        <p:spPr>
          <a:xfrm>
            <a:off x="457200" y="2514600"/>
            <a:ext cx="438912" cy="438912"/>
          </a:xfrm>
          <a:prstGeom prst="rect">
            <a:avLst/>
          </a:prstGeom>
          <a:noFill/>
          <a:ln/>
        </p:spPr>
        <p:txBody>
          <a:bodyPr wrap="square" lIns="0" tIns="0" rIns="0" bIns="0" rtlCol="0" anchor="ctr"/>
          <a:lstStyle/>
          <a:p>
            <a:pPr marL="0" indent="0" algn="ctr">
              <a:buNone/>
            </a:pPr>
            <a:r>
              <a:rPr lang="en-US" sz="1600" b="1" dirty="0">
                <a:solidFill>
                  <a:srgbClr val="0D1F4E"/>
                </a:solidFill>
                <a:latin typeface="Calibri" pitchFamily="34" charset="0"/>
                <a:ea typeface="Calibri" pitchFamily="34" charset="-122"/>
                <a:cs typeface="Calibri" pitchFamily="34" charset="-120"/>
              </a:rPr>
              <a:t>2</a:t>
            </a:r>
            <a:endParaRPr lang="en-US" sz="1600" dirty="0"/>
          </a:p>
        </p:txBody>
      </p:sp>
      <p:sp>
        <p:nvSpPr>
          <p:cNvPr id="14" name="Text 12"/>
          <p:cNvSpPr/>
          <p:nvPr/>
        </p:nvSpPr>
        <p:spPr>
          <a:xfrm>
            <a:off x="1024128" y="2468880"/>
            <a:ext cx="4572000" cy="274320"/>
          </a:xfrm>
          <a:prstGeom prst="rect">
            <a:avLst/>
          </a:prstGeom>
          <a:noFill/>
          <a:ln/>
        </p:spPr>
        <p:txBody>
          <a:bodyPr wrap="square" rtlCol="0" anchor="ctr"/>
          <a:lstStyle/>
          <a:p>
            <a:pPr marL="0" indent="0">
              <a:buNone/>
            </a:pPr>
            <a:r>
              <a:rPr lang="en-US" sz="1300" b="1" dirty="0">
                <a:solidFill>
                  <a:srgbClr val="C9922A"/>
                </a:solidFill>
                <a:latin typeface="Calibri" pitchFamily="34" charset="0"/>
                <a:ea typeface="Calibri" pitchFamily="34" charset="-122"/>
                <a:cs typeface="Calibri" pitchFamily="34" charset="-120"/>
              </a:rPr>
              <a:t>[Step 2 — e.g. Confirm cohort / commercials]</a:t>
            </a:r>
            <a:endParaRPr lang="en-US" sz="1300" dirty="0"/>
          </a:p>
        </p:txBody>
      </p:sp>
      <p:sp>
        <p:nvSpPr>
          <p:cNvPr id="15" name="Text 13"/>
          <p:cNvSpPr/>
          <p:nvPr/>
        </p:nvSpPr>
        <p:spPr>
          <a:xfrm>
            <a:off x="1024128" y="2770632"/>
            <a:ext cx="7635240" cy="237744"/>
          </a:xfrm>
          <a:prstGeom prst="rect">
            <a:avLst/>
          </a:prstGeom>
          <a:noFill/>
          <a:ln/>
        </p:spPr>
        <p:txBody>
          <a:bodyPr wrap="square" rtlCol="0" anchor="ctr"/>
          <a:lstStyle/>
          <a:p>
            <a:pPr marL="0" indent="0">
              <a:buNone/>
            </a:pPr>
            <a:r>
              <a:rPr lang="en-US" sz="1100" i="1" dirty="0">
                <a:solidFill>
                  <a:srgbClr val="7B93C4"/>
                </a:solidFill>
                <a:latin typeface="Calibri" pitchFamily="34" charset="0"/>
                <a:ea typeface="Calibri" pitchFamily="34" charset="-122"/>
                <a:cs typeface="Calibri" pitchFamily="34" charset="-120"/>
              </a:rPr>
              <a:t>What gets agreed or decided at this step. Any dependencies.</a:t>
            </a:r>
            <a:endParaRPr lang="en-US" sz="1100" dirty="0"/>
          </a:p>
        </p:txBody>
      </p:sp>
      <p:sp>
        <p:nvSpPr>
          <p:cNvPr id="16" name="Shape 14"/>
          <p:cNvSpPr/>
          <p:nvPr/>
        </p:nvSpPr>
        <p:spPr>
          <a:xfrm>
            <a:off x="320040" y="3200400"/>
            <a:ext cx="8503920" cy="694944"/>
          </a:xfrm>
          <a:prstGeom prst="roundRect">
            <a:avLst>
              <a:gd name="adj" fmla="val 10526"/>
            </a:avLst>
          </a:prstGeom>
          <a:solidFill>
            <a:srgbClr val="1C2E6B"/>
          </a:solidFill>
          <a:ln w="12700">
            <a:solidFill>
              <a:srgbClr val="1C2E6B"/>
            </a:solidFill>
            <a:prstDash val="solid"/>
          </a:ln>
        </p:spPr>
      </p:sp>
      <p:sp>
        <p:nvSpPr>
          <p:cNvPr id="17" name="Shape 15"/>
          <p:cNvSpPr/>
          <p:nvPr/>
        </p:nvSpPr>
        <p:spPr>
          <a:xfrm>
            <a:off x="457200" y="3337560"/>
            <a:ext cx="438912" cy="438912"/>
          </a:xfrm>
          <a:prstGeom prst="roundRect">
            <a:avLst>
              <a:gd name="adj" fmla="val 12500"/>
            </a:avLst>
          </a:prstGeom>
          <a:solidFill>
            <a:srgbClr val="C9922A"/>
          </a:solidFill>
          <a:ln w="12700">
            <a:solidFill>
              <a:srgbClr val="C9922A"/>
            </a:solidFill>
            <a:prstDash val="solid"/>
          </a:ln>
        </p:spPr>
      </p:sp>
      <p:sp>
        <p:nvSpPr>
          <p:cNvPr id="18" name="Text 16"/>
          <p:cNvSpPr/>
          <p:nvPr/>
        </p:nvSpPr>
        <p:spPr>
          <a:xfrm>
            <a:off x="457200" y="3337560"/>
            <a:ext cx="438912" cy="438912"/>
          </a:xfrm>
          <a:prstGeom prst="rect">
            <a:avLst/>
          </a:prstGeom>
          <a:noFill/>
          <a:ln/>
        </p:spPr>
        <p:txBody>
          <a:bodyPr wrap="square" lIns="0" tIns="0" rIns="0" bIns="0" rtlCol="0" anchor="ctr"/>
          <a:lstStyle/>
          <a:p>
            <a:pPr marL="0" indent="0" algn="ctr">
              <a:buNone/>
            </a:pPr>
            <a:r>
              <a:rPr lang="en-US" sz="1600" b="1" dirty="0">
                <a:solidFill>
                  <a:srgbClr val="0D1F4E"/>
                </a:solidFill>
                <a:latin typeface="Calibri" pitchFamily="34" charset="0"/>
                <a:ea typeface="Calibri" pitchFamily="34" charset="-122"/>
                <a:cs typeface="Calibri" pitchFamily="34" charset="-120"/>
              </a:rPr>
              <a:t>3</a:t>
            </a:r>
            <a:endParaRPr lang="en-US" sz="1600" dirty="0"/>
          </a:p>
        </p:txBody>
      </p:sp>
      <p:sp>
        <p:nvSpPr>
          <p:cNvPr id="19" name="Text 17"/>
          <p:cNvSpPr/>
          <p:nvPr/>
        </p:nvSpPr>
        <p:spPr>
          <a:xfrm>
            <a:off x="1024128" y="3291840"/>
            <a:ext cx="4572000" cy="274320"/>
          </a:xfrm>
          <a:prstGeom prst="rect">
            <a:avLst/>
          </a:prstGeom>
          <a:noFill/>
          <a:ln/>
        </p:spPr>
        <p:txBody>
          <a:bodyPr wrap="square" rtlCol="0" anchor="ctr"/>
          <a:lstStyle/>
          <a:p>
            <a:pPr marL="0" indent="0">
              <a:buNone/>
            </a:pPr>
            <a:r>
              <a:rPr lang="en-US" sz="1300" b="1" dirty="0">
                <a:solidFill>
                  <a:srgbClr val="C9922A"/>
                </a:solidFill>
                <a:latin typeface="Calibri" pitchFamily="34" charset="0"/>
                <a:ea typeface="Calibri" pitchFamily="34" charset="-122"/>
                <a:cs typeface="Calibri" pitchFamily="34" charset="-120"/>
              </a:rPr>
              <a:t>[Step 3 — e.g. Sign-off / paperwork]</a:t>
            </a:r>
            <a:endParaRPr lang="en-US" sz="1300" dirty="0"/>
          </a:p>
        </p:txBody>
      </p:sp>
      <p:sp>
        <p:nvSpPr>
          <p:cNvPr id="20" name="Text 18"/>
          <p:cNvSpPr/>
          <p:nvPr/>
        </p:nvSpPr>
        <p:spPr>
          <a:xfrm>
            <a:off x="1024128" y="3593592"/>
            <a:ext cx="7635240" cy="237744"/>
          </a:xfrm>
          <a:prstGeom prst="rect">
            <a:avLst/>
          </a:prstGeom>
          <a:noFill/>
          <a:ln/>
        </p:spPr>
        <p:txBody>
          <a:bodyPr wrap="square" rtlCol="0" anchor="ctr"/>
          <a:lstStyle/>
          <a:p>
            <a:pPr marL="0" indent="0">
              <a:buNone/>
            </a:pPr>
            <a:r>
              <a:rPr lang="en-US" sz="1100" i="1" dirty="0">
                <a:solidFill>
                  <a:srgbClr val="7B93C4"/>
                </a:solidFill>
                <a:latin typeface="Calibri" pitchFamily="34" charset="0"/>
                <a:ea typeface="Calibri" pitchFamily="34" charset="-122"/>
                <a:cs typeface="Calibri" pitchFamily="34" charset="-120"/>
              </a:rPr>
              <a:t>Contract, purchase order, or agreement signed.</a:t>
            </a:r>
            <a:endParaRPr lang="en-US" sz="1100" dirty="0"/>
          </a:p>
        </p:txBody>
      </p:sp>
      <p:sp>
        <p:nvSpPr>
          <p:cNvPr id="21" name="Shape 19"/>
          <p:cNvSpPr/>
          <p:nvPr/>
        </p:nvSpPr>
        <p:spPr>
          <a:xfrm>
            <a:off x="320040" y="4023360"/>
            <a:ext cx="8503920" cy="694944"/>
          </a:xfrm>
          <a:prstGeom prst="roundRect">
            <a:avLst>
              <a:gd name="adj" fmla="val 10526"/>
            </a:avLst>
          </a:prstGeom>
          <a:solidFill>
            <a:srgbClr val="1C2E6B"/>
          </a:solidFill>
          <a:ln w="12700">
            <a:solidFill>
              <a:srgbClr val="1C2E6B"/>
            </a:solidFill>
            <a:prstDash val="solid"/>
          </a:ln>
        </p:spPr>
      </p:sp>
      <p:sp>
        <p:nvSpPr>
          <p:cNvPr id="22" name="Shape 20"/>
          <p:cNvSpPr/>
          <p:nvPr/>
        </p:nvSpPr>
        <p:spPr>
          <a:xfrm>
            <a:off x="457200" y="4160520"/>
            <a:ext cx="438912" cy="438912"/>
          </a:xfrm>
          <a:prstGeom prst="roundRect">
            <a:avLst>
              <a:gd name="adj" fmla="val 12500"/>
            </a:avLst>
          </a:prstGeom>
          <a:solidFill>
            <a:srgbClr val="C9922A"/>
          </a:solidFill>
          <a:ln w="12700">
            <a:solidFill>
              <a:srgbClr val="C9922A"/>
            </a:solidFill>
            <a:prstDash val="solid"/>
          </a:ln>
        </p:spPr>
      </p:sp>
      <p:sp>
        <p:nvSpPr>
          <p:cNvPr id="23" name="Text 21"/>
          <p:cNvSpPr/>
          <p:nvPr/>
        </p:nvSpPr>
        <p:spPr>
          <a:xfrm>
            <a:off x="457200" y="4160520"/>
            <a:ext cx="438912" cy="438912"/>
          </a:xfrm>
          <a:prstGeom prst="rect">
            <a:avLst/>
          </a:prstGeom>
          <a:noFill/>
          <a:ln/>
        </p:spPr>
        <p:txBody>
          <a:bodyPr wrap="square" lIns="0" tIns="0" rIns="0" bIns="0" rtlCol="0" anchor="ctr"/>
          <a:lstStyle/>
          <a:p>
            <a:pPr marL="0" indent="0" algn="ctr">
              <a:buNone/>
            </a:pPr>
            <a:r>
              <a:rPr lang="en-US" sz="1600" b="1" dirty="0">
                <a:solidFill>
                  <a:srgbClr val="0D1F4E"/>
                </a:solidFill>
                <a:latin typeface="Calibri" pitchFamily="34" charset="0"/>
                <a:ea typeface="Calibri" pitchFamily="34" charset="-122"/>
                <a:cs typeface="Calibri" pitchFamily="34" charset="-120"/>
              </a:rPr>
              <a:t>4</a:t>
            </a:r>
            <a:endParaRPr lang="en-US" sz="1600" dirty="0"/>
          </a:p>
        </p:txBody>
      </p:sp>
      <p:sp>
        <p:nvSpPr>
          <p:cNvPr id="24" name="Text 22"/>
          <p:cNvSpPr/>
          <p:nvPr/>
        </p:nvSpPr>
        <p:spPr>
          <a:xfrm>
            <a:off x="1024128" y="4114800"/>
            <a:ext cx="4572000" cy="274320"/>
          </a:xfrm>
          <a:prstGeom prst="rect">
            <a:avLst/>
          </a:prstGeom>
          <a:noFill/>
          <a:ln/>
        </p:spPr>
        <p:txBody>
          <a:bodyPr wrap="square" rtlCol="0" anchor="ctr"/>
          <a:lstStyle/>
          <a:p>
            <a:pPr marL="0" indent="0">
              <a:buNone/>
            </a:pPr>
            <a:r>
              <a:rPr lang="en-US" sz="1300" b="1" dirty="0">
                <a:solidFill>
                  <a:srgbClr val="C9922A"/>
                </a:solidFill>
                <a:latin typeface="Calibri" pitchFamily="34" charset="0"/>
                <a:ea typeface="Calibri" pitchFamily="34" charset="-122"/>
                <a:cs typeface="Calibri" pitchFamily="34" charset="-120"/>
              </a:rPr>
              <a:t>[Step 4 — e.g. Kickoff]</a:t>
            </a:r>
            <a:endParaRPr lang="en-US" sz="1300" dirty="0"/>
          </a:p>
        </p:txBody>
      </p:sp>
      <p:sp>
        <p:nvSpPr>
          <p:cNvPr id="25" name="Text 23"/>
          <p:cNvSpPr/>
          <p:nvPr/>
        </p:nvSpPr>
        <p:spPr>
          <a:xfrm>
            <a:off x="1024128" y="4416552"/>
            <a:ext cx="7635240" cy="237744"/>
          </a:xfrm>
          <a:prstGeom prst="rect">
            <a:avLst/>
          </a:prstGeom>
          <a:noFill/>
          <a:ln/>
        </p:spPr>
        <p:txBody>
          <a:bodyPr wrap="square" rtlCol="0" anchor="ctr"/>
          <a:lstStyle/>
          <a:p>
            <a:pPr marL="0" indent="0">
              <a:buNone/>
            </a:pPr>
            <a:r>
              <a:rPr lang="en-US" sz="1100" i="1" dirty="0">
                <a:solidFill>
                  <a:srgbClr val="7B93C4"/>
                </a:solidFill>
                <a:latin typeface="Calibri" pitchFamily="34" charset="0"/>
                <a:ea typeface="Calibri" pitchFamily="34" charset="-122"/>
                <a:cs typeface="Calibri" pitchFamily="34" charset="-120"/>
              </a:rPr>
              <a:t>When, where, and what the first session looks like.</a:t>
            </a:r>
            <a:endParaRPr lang="en-US" sz="1100" dirty="0"/>
          </a:p>
        </p:txBody>
      </p:sp>
      <p:sp>
        <p:nvSpPr>
          <p:cNvPr id="26" name="Text 24"/>
          <p:cNvSpPr/>
          <p:nvPr/>
        </p:nvSpPr>
        <p:spPr>
          <a:xfrm>
            <a:off x="365760" y="4864608"/>
            <a:ext cx="6400800" cy="182880"/>
          </a:xfrm>
          <a:prstGeom prst="rect">
            <a:avLst/>
          </a:prstGeom>
          <a:noFill/>
          <a:ln/>
        </p:spPr>
        <p:txBody>
          <a:bodyPr wrap="square" rtlCol="0" anchor="ctr"/>
          <a:lstStyle/>
          <a:p>
            <a:pPr marL="0" indent="0">
              <a:buNone/>
            </a:pPr>
            <a:r>
              <a:rPr lang="en-US" sz="800" dirty="0">
                <a:solidFill>
                  <a:srgbClr val="8A9BC0"/>
                </a:solidFill>
                <a:latin typeface="Calibri" pitchFamily="34" charset="0"/>
                <a:ea typeface="Calibri" pitchFamily="34" charset="-122"/>
                <a:cs typeface="Calibri" pitchFamily="34" charset="-120"/>
              </a:rPr>
              <a:t>[Programme Name]  ·  Prepared for [Client]  ·  Confidential</a:t>
            </a:r>
            <a:endParaRPr lang="en-US" sz="800" dirty="0"/>
          </a:p>
        </p:txBody>
      </p:sp>
      <p:sp>
        <p:nvSpPr>
          <p:cNvPr id="27" name="Text 25"/>
          <p:cNvSpPr/>
          <p:nvPr/>
        </p:nvSpPr>
        <p:spPr>
          <a:xfrm>
            <a:off x="8595360" y="4864608"/>
            <a:ext cx="365760" cy="182880"/>
          </a:xfrm>
          <a:prstGeom prst="rect">
            <a:avLst/>
          </a:prstGeom>
          <a:noFill/>
          <a:ln/>
        </p:spPr>
        <p:txBody>
          <a:bodyPr wrap="square" rtlCol="0" anchor="ctr"/>
          <a:lstStyle/>
          <a:p>
            <a:pPr marL="0" indent="0" algn="r">
              <a:buNone/>
            </a:pPr>
            <a:r>
              <a:rPr lang="en-US" sz="800" dirty="0">
                <a:solidFill>
                  <a:srgbClr val="8A9BC0"/>
                </a:solidFill>
                <a:latin typeface="Calibri" pitchFamily="34" charset="0"/>
                <a:ea typeface="Calibri" pitchFamily="34" charset="-122"/>
                <a:cs typeface="Calibri" pitchFamily="34" charset="-120"/>
              </a:rPr>
              <a:t>9</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1F4E"/>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922A"/>
          </a:solidFill>
          <a:ln w="12700">
            <a:solidFill>
              <a:srgbClr val="C9922A"/>
            </a:solidFill>
            <a:prstDash val="solid"/>
          </a:ln>
        </p:spPr>
      </p:sp>
      <p:sp>
        <p:nvSpPr>
          <p:cNvPr id="3" name="Text 1"/>
          <p:cNvSpPr/>
          <p:nvPr/>
        </p:nvSpPr>
        <p:spPr>
          <a:xfrm>
            <a:off x="457200" y="640080"/>
            <a:ext cx="7772400" cy="1005840"/>
          </a:xfrm>
          <a:prstGeom prst="rect">
            <a:avLst/>
          </a:prstGeom>
          <a:noFill/>
          <a:ln/>
        </p:spPr>
        <p:txBody>
          <a:bodyPr wrap="square" rtlCol="0" anchor="ctr"/>
          <a:lstStyle/>
          <a:p>
            <a:pPr marL="0" indent="0">
              <a:buNone/>
            </a:pPr>
            <a:r>
              <a:rPr lang="en-US" sz="4800" b="1" dirty="0">
                <a:solidFill>
                  <a:srgbClr val="FFFFFF"/>
                </a:solidFill>
                <a:latin typeface="Calibri" pitchFamily="34" charset="0"/>
                <a:ea typeface="Calibri" pitchFamily="34" charset="-122"/>
                <a:cs typeface="Calibri" pitchFamily="34" charset="-120"/>
              </a:rPr>
              <a:t>Let's build this together.</a:t>
            </a:r>
            <a:endParaRPr lang="en-US" sz="4800" dirty="0"/>
          </a:p>
        </p:txBody>
      </p:sp>
      <p:sp>
        <p:nvSpPr>
          <p:cNvPr id="4" name="Shape 2"/>
          <p:cNvSpPr/>
          <p:nvPr/>
        </p:nvSpPr>
        <p:spPr>
          <a:xfrm>
            <a:off x="457200" y="1719072"/>
            <a:ext cx="3840480" cy="45720"/>
          </a:xfrm>
          <a:prstGeom prst="rect">
            <a:avLst/>
          </a:prstGeom>
          <a:solidFill>
            <a:srgbClr val="C9922A"/>
          </a:solidFill>
          <a:ln w="12700">
            <a:solidFill>
              <a:srgbClr val="C9922A"/>
            </a:solidFill>
            <a:prstDash val="solid"/>
          </a:ln>
        </p:spPr>
      </p:sp>
      <p:sp>
        <p:nvSpPr>
          <p:cNvPr id="5" name="Text 3"/>
          <p:cNvSpPr/>
          <p:nvPr/>
        </p:nvSpPr>
        <p:spPr>
          <a:xfrm>
            <a:off x="457200" y="1901952"/>
            <a:ext cx="7772400" cy="457200"/>
          </a:xfrm>
          <a:prstGeom prst="rect">
            <a:avLst/>
          </a:prstGeom>
          <a:noFill/>
          <a:ln/>
        </p:spPr>
        <p:txBody>
          <a:bodyPr wrap="square" rtlCol="0" anchor="ctr"/>
          <a:lstStyle/>
          <a:p>
            <a:pPr marL="0" indent="0">
              <a:buNone/>
            </a:pPr>
            <a:r>
              <a:rPr lang="en-US" sz="1500" i="1" dirty="0">
                <a:solidFill>
                  <a:srgbClr val="CADCFC"/>
                </a:solidFill>
                <a:latin typeface="Calibri" pitchFamily="34" charset="0"/>
                <a:ea typeface="Calibri" pitchFamily="34" charset="-122"/>
                <a:cs typeface="Calibri" pitchFamily="34" charset="-120"/>
              </a:rPr>
              <a:t>[Your invitation — one sentence. e.g. 'I'd love to discuss any questions and agree a start date.']</a:t>
            </a:r>
            <a:endParaRPr lang="en-US" sz="1500" dirty="0"/>
          </a:p>
        </p:txBody>
      </p:sp>
      <p:sp>
        <p:nvSpPr>
          <p:cNvPr id="6" name="Text 4"/>
          <p:cNvSpPr/>
          <p:nvPr/>
        </p:nvSpPr>
        <p:spPr>
          <a:xfrm>
            <a:off x="457200" y="2560320"/>
            <a:ext cx="4572000" cy="365760"/>
          </a:xfrm>
          <a:prstGeom prst="rect">
            <a:avLst/>
          </a:prstGeom>
          <a:noFill/>
          <a:ln/>
        </p:spPr>
        <p:txBody>
          <a:bodyPr wrap="square" rtlCol="0" anchor="ctr"/>
          <a:lstStyle/>
          <a:p>
            <a:pPr marL="0" indent="0">
              <a:buNone/>
            </a:pPr>
            <a:r>
              <a:rPr lang="en-US" sz="2200" b="1" i="1" dirty="0">
                <a:solidFill>
                  <a:srgbClr val="FFFFFF"/>
                </a:solidFill>
                <a:latin typeface="Calibri" pitchFamily="34" charset="0"/>
                <a:ea typeface="Calibri" pitchFamily="34" charset="-122"/>
                <a:cs typeface="Calibri" pitchFamily="34" charset="-120"/>
              </a:rPr>
              <a:t>[Your Full Name]</a:t>
            </a:r>
            <a:endParaRPr lang="en-US" sz="2200" dirty="0"/>
          </a:p>
        </p:txBody>
      </p:sp>
      <p:sp>
        <p:nvSpPr>
          <p:cNvPr id="7" name="Text 5"/>
          <p:cNvSpPr/>
          <p:nvPr/>
        </p:nvSpPr>
        <p:spPr>
          <a:xfrm>
            <a:off x="457200" y="2944368"/>
            <a:ext cx="4572000" cy="320040"/>
          </a:xfrm>
          <a:prstGeom prst="rect">
            <a:avLst/>
          </a:prstGeom>
          <a:noFill/>
          <a:ln/>
        </p:spPr>
        <p:txBody>
          <a:bodyPr wrap="square" rtlCol="0" anchor="ctr"/>
          <a:lstStyle/>
          <a:p>
            <a:pPr marL="0" indent="0">
              <a:buNone/>
            </a:pPr>
            <a:r>
              <a:rPr lang="en-US" sz="1600" i="1" dirty="0">
                <a:solidFill>
                  <a:srgbClr val="C9922A"/>
                </a:solidFill>
                <a:latin typeface="Calibri" pitchFamily="34" charset="0"/>
                <a:ea typeface="Calibri" pitchFamily="34" charset="-122"/>
                <a:cs typeface="Calibri" pitchFamily="34" charset="-120"/>
              </a:rPr>
              <a:t>[Your Company]</a:t>
            </a:r>
            <a:endParaRPr lang="en-US" sz="1600" dirty="0"/>
          </a:p>
        </p:txBody>
      </p:sp>
      <p:sp>
        <p:nvSpPr>
          <p:cNvPr id="8" name="Text 6"/>
          <p:cNvSpPr/>
          <p:nvPr/>
        </p:nvSpPr>
        <p:spPr>
          <a:xfrm>
            <a:off x="457200" y="3310128"/>
            <a:ext cx="6400800" cy="274320"/>
          </a:xfrm>
          <a:prstGeom prst="rect">
            <a:avLst/>
          </a:prstGeom>
          <a:noFill/>
          <a:ln/>
        </p:spPr>
        <p:txBody>
          <a:bodyPr wrap="square" rtlCol="0" anchor="ctr"/>
          <a:lstStyle/>
          <a:p>
            <a:pPr marL="0" indent="0">
              <a:buNone/>
            </a:pPr>
            <a:r>
              <a:rPr lang="en-US" sz="1300" dirty="0">
                <a:solidFill>
                  <a:srgbClr val="CADCFC"/>
                </a:solidFill>
                <a:latin typeface="Calibri" pitchFamily="34" charset="0"/>
                <a:ea typeface="Calibri" pitchFamily="34" charset="-122"/>
                <a:cs typeface="Calibri" pitchFamily="34" charset="-120"/>
              </a:rPr>
              <a:t>[your@email.com]  ·  [website]  ·  [phone / LinkedIn]</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1739</Words>
  <Application>Microsoft Macintosh PowerPoint</Application>
  <PresentationFormat>On-screen Show (16:9)</PresentationFormat>
  <Paragraphs>169</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 Template — The People's Partner</dc:title>
  <dc:subject>PptxGenJS Presentation</dc:subject>
  <dc:creator>PptxGenJS</dc:creator>
  <cp:lastModifiedBy>Michelle Raymond</cp:lastModifiedBy>
  <cp:revision>2</cp:revision>
  <dcterms:created xsi:type="dcterms:W3CDTF">2026-07-15T13:43:48Z</dcterms:created>
  <dcterms:modified xsi:type="dcterms:W3CDTF">2026-07-15T13:51:13Z</dcterms:modified>
</cp:coreProperties>
</file>